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notesMasterIdLst>
    <p:notesMasterId r:id="rId32"/>
  </p:notesMasterIdLst>
  <p:sldIdLst>
    <p:sldId id="266" r:id="rId3"/>
    <p:sldId id="268" r:id="rId4"/>
    <p:sldId id="258" r:id="rId5"/>
    <p:sldId id="257" r:id="rId6"/>
    <p:sldId id="279" r:id="rId7"/>
    <p:sldId id="280" r:id="rId8"/>
    <p:sldId id="281" r:id="rId9"/>
    <p:sldId id="282" r:id="rId10"/>
    <p:sldId id="283" r:id="rId11"/>
    <p:sldId id="284" r:id="rId12"/>
    <p:sldId id="285" r:id="rId13"/>
    <p:sldId id="286" r:id="rId14"/>
    <p:sldId id="287" r:id="rId15"/>
    <p:sldId id="288" r:id="rId16"/>
    <p:sldId id="291" r:id="rId17"/>
    <p:sldId id="289" r:id="rId18"/>
    <p:sldId id="298" r:id="rId19"/>
    <p:sldId id="299" r:id="rId20"/>
    <p:sldId id="290" r:id="rId21"/>
    <p:sldId id="294" r:id="rId22"/>
    <p:sldId id="296" r:id="rId23"/>
    <p:sldId id="295" r:id="rId24"/>
    <p:sldId id="278" r:id="rId25"/>
    <p:sldId id="297" r:id="rId26"/>
    <p:sldId id="300" r:id="rId27"/>
    <p:sldId id="301" r:id="rId28"/>
    <p:sldId id="302" r:id="rId29"/>
    <p:sldId id="292" r:id="rId30"/>
    <p:sldId id="27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6CDA01-5A67-4332-B2EC-25DC520E6E9D}" v="2212" dt="2017-05-14T00:39:58.8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534" autoAdjust="0"/>
    <p:restoredTop sz="92050" autoAdjust="0"/>
  </p:normalViewPr>
  <p:slideViewPr>
    <p:cSldViewPr snapToGrid="0">
      <p:cViewPr varScale="1">
        <p:scale>
          <a:sx n="74" d="100"/>
          <a:sy n="74" d="100"/>
        </p:scale>
        <p:origin x="43"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cc5b71b2d6f6cbe6" providerId="LiveId" clId="{3B6CDA01-5A67-4332-B2EC-25DC520E6E9D}"/>
    <pc:docChg chg="undo custSel addSld delSld modSld sldOrd">
      <pc:chgData name="" userId="cc5b71b2d6f6cbe6" providerId="LiveId" clId="{3B6CDA01-5A67-4332-B2EC-25DC520E6E9D}" dt="2017-05-14T00:20:39.250" v="2054" actId="20577"/>
      <pc:docMkLst>
        <pc:docMk/>
      </pc:docMkLst>
      <pc:sldChg chg="modSp">
        <pc:chgData name="" userId="cc5b71b2d6f6cbe6" providerId="LiveId" clId="{3B6CDA01-5A67-4332-B2EC-25DC520E6E9D}" dt="2017-05-13T23:02:45.607" v="206" actId="6549"/>
        <pc:sldMkLst>
          <pc:docMk/>
          <pc:sldMk cId="77842689" sldId="268"/>
        </pc:sldMkLst>
        <pc:spChg chg="mod">
          <ac:chgData name="" userId="cc5b71b2d6f6cbe6" providerId="LiveId" clId="{3B6CDA01-5A67-4332-B2EC-25DC520E6E9D}" dt="2017-05-13T23:02:45.607" v="206" actId="6549"/>
          <ac:spMkLst>
            <pc:docMk/>
            <pc:sldMk cId="77842689" sldId="268"/>
            <ac:spMk id="3" creationId="{2A383266-64E5-4650-A229-C8ED0C97CD74}"/>
          </ac:spMkLst>
        </pc:spChg>
      </pc:sldChg>
      <pc:sldChg chg="del">
        <pc:chgData name="" userId="cc5b71b2d6f6cbe6" providerId="LiveId" clId="{3B6CDA01-5A67-4332-B2EC-25DC520E6E9D}" dt="2017-05-13T23:04:24.219" v="226" actId="2696"/>
        <pc:sldMkLst>
          <pc:docMk/>
          <pc:sldMk cId="3233610724" sldId="272"/>
        </pc:sldMkLst>
      </pc:sldChg>
      <pc:sldChg chg="modSp ord">
        <pc:chgData name="" userId="cc5b71b2d6f6cbe6" providerId="LiveId" clId="{3B6CDA01-5A67-4332-B2EC-25DC520E6E9D}" dt="2017-05-14T00:20:39.250" v="2054" actId="20577"/>
        <pc:sldMkLst>
          <pc:docMk/>
          <pc:sldMk cId="2626800713" sldId="278"/>
        </pc:sldMkLst>
        <pc:spChg chg="mod">
          <ac:chgData name="" userId="cc5b71b2d6f6cbe6" providerId="LiveId" clId="{3B6CDA01-5A67-4332-B2EC-25DC520E6E9D}" dt="2017-05-14T00:20:39.250" v="2054" actId="20577"/>
          <ac:spMkLst>
            <pc:docMk/>
            <pc:sldMk cId="2626800713" sldId="278"/>
            <ac:spMk id="3" creationId="{42301559-95F3-456D-A698-2892A46F43D5}"/>
          </ac:spMkLst>
        </pc:spChg>
      </pc:sldChg>
      <pc:sldChg chg="modSp add del">
        <pc:chgData name="" userId="cc5b71b2d6f6cbe6" providerId="LiveId" clId="{3B6CDA01-5A67-4332-B2EC-25DC520E6E9D}" dt="2017-05-14T00:17:57.102" v="1792" actId="20577"/>
        <pc:sldMkLst>
          <pc:docMk/>
          <pc:sldMk cId="550777902" sldId="292"/>
        </pc:sldMkLst>
        <pc:spChg chg="mod">
          <ac:chgData name="" userId="cc5b71b2d6f6cbe6" providerId="LiveId" clId="{3B6CDA01-5A67-4332-B2EC-25DC520E6E9D}" dt="2017-05-14T00:17:57.102" v="1792" actId="20577"/>
          <ac:spMkLst>
            <pc:docMk/>
            <pc:sldMk cId="550777902" sldId="292"/>
            <ac:spMk id="3" creationId="{3EABA92D-B9E0-43EF-851F-C78D519BBDB5}"/>
          </ac:spMkLst>
        </pc:spChg>
        <pc:spChg chg="mod">
          <ac:chgData name="" userId="cc5b71b2d6f6cbe6" providerId="LiveId" clId="{3B6CDA01-5A67-4332-B2EC-25DC520E6E9D}" dt="2017-05-13T23:57:06.847" v="695" actId="20577"/>
          <ac:spMkLst>
            <pc:docMk/>
            <pc:sldMk cId="550777902" sldId="292"/>
            <ac:spMk id="2" creationId="{DC438922-5A6C-482E-B260-36F66B6C6443}"/>
          </ac:spMkLst>
        </pc:spChg>
      </pc:sldChg>
      <pc:sldChg chg="delSp modSp add del">
        <pc:chgData name="" userId="cc5b71b2d6f6cbe6" providerId="LiveId" clId="{3B6CDA01-5A67-4332-B2EC-25DC520E6E9D}" dt="2017-05-14T00:15:00.142" v="1766" actId="2696"/>
        <pc:sldMkLst>
          <pc:docMk/>
          <pc:sldMk cId="1652960339" sldId="293"/>
        </pc:sldMkLst>
        <pc:spChg chg="mod">
          <ac:chgData name="" userId="cc5b71b2d6f6cbe6" providerId="LiveId" clId="{3B6CDA01-5A67-4332-B2EC-25DC520E6E9D}" dt="2017-05-13T23:57:16.989" v="703" actId="20577"/>
          <ac:spMkLst>
            <pc:docMk/>
            <pc:sldMk cId="1652960339" sldId="293"/>
            <ac:spMk id="2" creationId="{673782A2-D5CB-407F-B0EC-90EF2EE1B145}"/>
          </ac:spMkLst>
        </pc:spChg>
        <pc:spChg chg="del">
          <ac:chgData name="" userId="cc5b71b2d6f6cbe6" providerId="LiveId" clId="{3B6CDA01-5A67-4332-B2EC-25DC520E6E9D}" dt="2017-05-13T23:57:19.149" v="704" actId="478"/>
          <ac:spMkLst>
            <pc:docMk/>
            <pc:sldMk cId="1652960339" sldId="293"/>
            <ac:spMk id="3" creationId="{72E6D8AF-E7CD-4AC4-ADB9-3A1E4A1DCF40}"/>
          </ac:spMkLst>
        </pc:spChg>
      </pc:sldChg>
      <pc:sldChg chg="addSp delSp modSp add">
        <pc:chgData name="" userId="cc5b71b2d6f6cbe6" providerId="LiveId" clId="{3B6CDA01-5A67-4332-B2EC-25DC520E6E9D}" dt="2017-05-14T00:05:22.952" v="1631" actId="1076"/>
        <pc:sldMkLst>
          <pc:docMk/>
          <pc:sldMk cId="3032922349" sldId="294"/>
        </pc:sldMkLst>
        <pc:spChg chg="mod">
          <ac:chgData name="" userId="cc5b71b2d6f6cbe6" providerId="LiveId" clId="{3B6CDA01-5A67-4332-B2EC-25DC520E6E9D}" dt="2017-05-13T23:35:10.531" v="334" actId="20577"/>
          <ac:spMkLst>
            <pc:docMk/>
            <pc:sldMk cId="3032922349" sldId="294"/>
            <ac:spMk id="2" creationId="{2985F65A-DC4C-48A7-8C2C-453C15046716}"/>
          </ac:spMkLst>
        </pc:spChg>
        <pc:spChg chg="add mod">
          <ac:chgData name="" userId="cc5b71b2d6f6cbe6" providerId="LiveId" clId="{3B6CDA01-5A67-4332-B2EC-25DC520E6E9D}" dt="2017-05-13T23:34:38.867" v="320" actId="1076"/>
          <ac:spMkLst>
            <pc:docMk/>
            <pc:sldMk cId="3032922349" sldId="294"/>
            <ac:spMk id="4" creationId="{03FD6E7C-FFF5-4C76-9D7E-C8D2A549813C}"/>
          </ac:spMkLst>
        </pc:spChg>
        <pc:spChg chg="add mod">
          <ac:chgData name="" userId="cc5b71b2d6f6cbe6" providerId="LiveId" clId="{3B6CDA01-5A67-4332-B2EC-25DC520E6E9D}" dt="2017-05-14T00:05:22.952" v="1631" actId="1076"/>
          <ac:spMkLst>
            <pc:docMk/>
            <pc:sldMk cId="3032922349" sldId="294"/>
            <ac:spMk id="11" creationId="{19E5A180-998A-4667-8C23-AD42E31391C2}"/>
          </ac:spMkLst>
        </pc:spChg>
        <pc:spChg chg="add mod">
          <ac:chgData name="" userId="cc5b71b2d6f6cbe6" providerId="LiveId" clId="{3B6CDA01-5A67-4332-B2EC-25DC520E6E9D}" dt="2017-05-14T00:05:12.725" v="1629" actId="403"/>
          <ac:spMkLst>
            <pc:docMk/>
            <pc:sldMk cId="3032922349" sldId="294"/>
            <ac:spMk id="12" creationId="{1A1B91BA-3EB3-4419-8C00-A7B2351F4F85}"/>
          </ac:spMkLst>
        </pc:spChg>
        <pc:spChg chg="del">
          <ac:chgData name="" userId="cc5b71b2d6f6cbe6" providerId="LiveId" clId="{3B6CDA01-5A67-4332-B2EC-25DC520E6E9D}" dt="2017-05-13T23:33:50.107" v="257" actId="478"/>
          <ac:spMkLst>
            <pc:docMk/>
            <pc:sldMk cId="3032922349" sldId="294"/>
            <ac:spMk id="3" creationId="{49B1ACAB-B3FE-49F7-A299-622630F8BF6A}"/>
          </ac:spMkLst>
        </pc:spChg>
        <pc:picChg chg="add mod">
          <ac:chgData name="" userId="cc5b71b2d6f6cbe6" providerId="LiveId" clId="{3B6CDA01-5A67-4332-B2EC-25DC520E6E9D}" dt="2017-05-14T00:04:46.029" v="1622" actId="1076"/>
          <ac:picMkLst>
            <pc:docMk/>
            <pc:sldMk cId="3032922349" sldId="294"/>
            <ac:picMk id="10" creationId="{DB3A15C7-D448-4DAE-B917-4FA12E684F95}"/>
          </ac:picMkLst>
        </pc:picChg>
        <pc:picChg chg="add del">
          <ac:chgData name="" userId="cc5b71b2d6f6cbe6" providerId="LiveId" clId="{3B6CDA01-5A67-4332-B2EC-25DC520E6E9D}" dt="2017-05-13T23:43:51.330" v="353" actId="0"/>
          <ac:picMkLst>
            <pc:docMk/>
            <pc:sldMk cId="3032922349" sldId="294"/>
            <ac:picMk id="7" creationId="{CB5AE88D-21A9-4A35-ACF3-827AC9F13597}"/>
          </ac:picMkLst>
        </pc:picChg>
        <pc:picChg chg="add mod">
          <ac:chgData name="" userId="cc5b71b2d6f6cbe6" providerId="LiveId" clId="{3B6CDA01-5A67-4332-B2EC-25DC520E6E9D}" dt="2017-05-14T00:04:58.374" v="1624" actId="1076"/>
          <ac:picMkLst>
            <pc:docMk/>
            <pc:sldMk cId="3032922349" sldId="294"/>
            <ac:picMk id="6" creationId="{E4C59FDC-11AB-4D96-9A2C-142AE1B1271D}"/>
          </ac:picMkLst>
        </pc:picChg>
        <pc:picChg chg="add del mod">
          <ac:chgData name="" userId="cc5b71b2d6f6cbe6" providerId="LiveId" clId="{3B6CDA01-5A67-4332-B2EC-25DC520E6E9D}" dt="2017-05-13T23:47:22.753" v="370" actId="0"/>
          <ac:picMkLst>
            <pc:docMk/>
            <pc:sldMk cId="3032922349" sldId="294"/>
            <ac:picMk id="8" creationId="{8A001FAC-0455-474A-BBE1-1D1A28272235}"/>
          </ac:picMkLst>
        </pc:picChg>
      </pc:sldChg>
      <pc:sldChg chg="addSp delSp modSp add ord modAnim">
        <pc:chgData name="" userId="cc5b71b2d6f6cbe6" providerId="LiveId" clId="{3B6CDA01-5A67-4332-B2EC-25DC520E6E9D}" dt="2017-05-14T00:13:41.960" v="1677" actId="0"/>
        <pc:sldMkLst>
          <pc:docMk/>
          <pc:sldMk cId="3455452033" sldId="295"/>
        </pc:sldMkLst>
        <pc:spChg chg="mod">
          <ac:chgData name="" userId="cc5b71b2d6f6cbe6" providerId="LiveId" clId="{3B6CDA01-5A67-4332-B2EC-25DC520E6E9D}" dt="2017-05-13T23:35:18.123" v="343" actId="20577"/>
          <ac:spMkLst>
            <pc:docMk/>
            <pc:sldMk cId="3455452033" sldId="295"/>
            <ac:spMk id="2" creationId="{2985F65A-DC4C-48A7-8C2C-453C15046716}"/>
          </ac:spMkLst>
        </pc:spChg>
        <pc:spChg chg="mod">
          <ac:chgData name="" userId="cc5b71b2d6f6cbe6" providerId="LiveId" clId="{3B6CDA01-5A67-4332-B2EC-25DC520E6E9D}" dt="2017-05-13T23:50:38.485" v="402" actId="20577"/>
          <ac:spMkLst>
            <pc:docMk/>
            <pc:sldMk cId="3455452033" sldId="295"/>
            <ac:spMk id="4" creationId="{03FD6E7C-FFF5-4C76-9D7E-C8D2A549813C}"/>
          </ac:spMkLst>
        </pc:spChg>
        <pc:picChg chg="add mod">
          <ac:chgData name="" userId="cc5b71b2d6f6cbe6" providerId="LiveId" clId="{3B6CDA01-5A67-4332-B2EC-25DC520E6E9D}" dt="2017-05-14T00:12:12.273" v="1673" actId="1076"/>
          <ac:picMkLst>
            <pc:docMk/>
            <pc:sldMk cId="3455452033" sldId="295"/>
            <ac:picMk id="7" creationId="{63F657EF-6B17-449C-ADAA-0560E1240C54}"/>
          </ac:picMkLst>
        </pc:picChg>
        <pc:picChg chg="add mod">
          <ac:chgData name="" userId="cc5b71b2d6f6cbe6" providerId="LiveId" clId="{3B6CDA01-5A67-4332-B2EC-25DC520E6E9D}" dt="2017-05-14T00:10:18.006" v="1667" actId="1076"/>
          <ac:picMkLst>
            <pc:docMk/>
            <pc:sldMk cId="3455452033" sldId="295"/>
            <ac:picMk id="5" creationId="{BA62BCCF-1357-481D-ADC1-E9B03F8AB829}"/>
          </ac:picMkLst>
        </pc:picChg>
        <pc:picChg chg="del mod">
          <ac:chgData name="" userId="cc5b71b2d6f6cbe6" providerId="LiveId" clId="{3B6CDA01-5A67-4332-B2EC-25DC520E6E9D}" dt="2017-05-13T23:35:20.535" v="345" actId="478"/>
          <ac:picMkLst>
            <pc:docMk/>
            <pc:sldMk cId="3455452033" sldId="295"/>
            <ac:picMk id="6" creationId="{E4C59FDC-11AB-4D96-9A2C-142AE1B1271D}"/>
          </ac:picMkLst>
        </pc:picChg>
        <pc:picChg chg="add mod">
          <ac:chgData name="" userId="cc5b71b2d6f6cbe6" providerId="LiveId" clId="{3B6CDA01-5A67-4332-B2EC-25DC520E6E9D}" dt="2017-05-14T00:05:48.655" v="1646" actId="1035"/>
          <ac:picMkLst>
            <pc:docMk/>
            <pc:sldMk cId="3455452033" sldId="295"/>
            <ac:picMk id="3" creationId="{CE744ECD-10EF-4BB2-A339-209AB03F9689}"/>
          </ac:picMkLst>
        </pc:picChg>
      </pc:sldChg>
      <pc:sldChg chg="addSp delSp add">
        <pc:chgData name="" userId="cc5b71b2d6f6cbe6" providerId="LiveId" clId="{3B6CDA01-5A67-4332-B2EC-25DC520E6E9D}" dt="2017-05-13T23:45:13.182" v="359" actId="0"/>
        <pc:sldMkLst>
          <pc:docMk/>
          <pc:sldMk cId="635838198" sldId="296"/>
        </pc:sldMkLst>
        <pc:spChg chg="del">
          <ac:chgData name="" userId="cc5b71b2d6f6cbe6" providerId="LiveId" clId="{3B6CDA01-5A67-4332-B2EC-25DC520E6E9D}" dt="2017-05-13T23:45:12.819" v="358" actId="478"/>
          <ac:spMkLst>
            <pc:docMk/>
            <pc:sldMk cId="635838198" sldId="296"/>
            <ac:spMk id="2" creationId="{0A7A356A-4204-4FC0-8DF8-4C803B438012}"/>
          </ac:spMkLst>
        </pc:spChg>
        <pc:spChg chg="del">
          <ac:chgData name="" userId="cc5b71b2d6f6cbe6" providerId="LiveId" clId="{3B6CDA01-5A67-4332-B2EC-25DC520E6E9D}" dt="2017-05-13T23:45:12.819" v="358" actId="478"/>
          <ac:spMkLst>
            <pc:docMk/>
            <pc:sldMk cId="635838198" sldId="296"/>
            <ac:spMk id="3" creationId="{5FB19198-9606-4720-842B-FBF7054CC9F9}"/>
          </ac:spMkLst>
        </pc:spChg>
        <pc:picChg chg="add del">
          <ac:chgData name="" userId="cc5b71b2d6f6cbe6" providerId="LiveId" clId="{3B6CDA01-5A67-4332-B2EC-25DC520E6E9D}" dt="2017-05-13T23:44:33.166" v="357" actId="0"/>
          <ac:picMkLst>
            <pc:docMk/>
            <pc:sldMk cId="635838198" sldId="296"/>
            <ac:picMk id="4" creationId="{9E5A3A1A-FD0D-4FDC-B2A8-CEB18A97A38F}"/>
          </ac:picMkLst>
        </pc:picChg>
        <pc:picChg chg="add">
          <ac:chgData name="" userId="cc5b71b2d6f6cbe6" providerId="LiveId" clId="{3B6CDA01-5A67-4332-B2EC-25DC520E6E9D}" dt="2017-05-13T23:45:13.182" v="359" actId="0"/>
          <ac:picMkLst>
            <pc:docMk/>
            <pc:sldMk cId="635838198" sldId="296"/>
            <ac:picMk id="5" creationId="{63CAA10C-2495-4880-988E-5D191D9D8CB7}"/>
          </ac:picMkLst>
        </pc:picChg>
      </pc:sldChg>
      <pc:sldChg chg="add del">
        <pc:chgData name="" userId="cc5b71b2d6f6cbe6" providerId="LiveId" clId="{3B6CDA01-5A67-4332-B2EC-25DC520E6E9D}" dt="2017-05-13T23:47:34.406" v="372" actId="0"/>
        <pc:sldMkLst>
          <pc:docMk/>
          <pc:sldMk cId="3200730450" sldId="297"/>
        </pc:sldMkLst>
      </pc:sldChg>
    </pc:docChg>
  </pc:docChgLst>
  <pc:docChgLst>
    <pc:chgData name="Aviraj Ajgekar" userId="cc5b71b2d6f6cbe6" providerId="LiveId" clId="{3B6CDA01-5A67-4332-B2EC-25DC520E6E9D}"/>
    <pc:docChg chg="undo custSel delSld modSld">
      <pc:chgData name="Aviraj Ajgekar" userId="cc5b71b2d6f6cbe6" providerId="LiveId" clId="{3B6CDA01-5A67-4332-B2EC-25DC520E6E9D}" dt="2017-05-14T00:42:21.893" v="222" actId="2696"/>
      <pc:docMkLst>
        <pc:docMk/>
      </pc:docMkLst>
      <pc:sldChg chg="modSp">
        <pc:chgData name="Aviraj Ajgekar" userId="cc5b71b2d6f6cbe6" providerId="LiveId" clId="{3B6CDA01-5A67-4332-B2EC-25DC520E6E9D}" dt="2017-05-14T00:39:58.833" v="221" actId="20577"/>
        <pc:sldMkLst>
          <pc:docMk/>
          <pc:sldMk cId="77842689" sldId="268"/>
        </pc:sldMkLst>
        <pc:spChg chg="mod">
          <ac:chgData name="Aviraj Ajgekar" userId="cc5b71b2d6f6cbe6" providerId="LiveId" clId="{3B6CDA01-5A67-4332-B2EC-25DC520E6E9D}" dt="2017-05-14T00:39:58.833" v="221" actId="20577"/>
          <ac:spMkLst>
            <pc:docMk/>
            <pc:sldMk cId="77842689" sldId="268"/>
            <ac:spMk id="3" creationId="{2A383266-64E5-4650-A229-C8ED0C97CD74}"/>
          </ac:spMkLst>
        </pc:spChg>
      </pc:sldChg>
      <pc:sldChg chg="del">
        <pc:chgData name="Aviraj Ajgekar" userId="cc5b71b2d6f6cbe6" providerId="LiveId" clId="{3B6CDA01-5A67-4332-B2EC-25DC520E6E9D}" dt="2017-05-14T00:42:21.893" v="222" actId="2696"/>
        <pc:sldMkLst>
          <pc:docMk/>
          <pc:sldMk cId="1892823726" sldId="271"/>
        </pc:sldMkLst>
      </pc:sldChg>
      <pc:sldChg chg="modSp">
        <pc:chgData name="Aviraj Ajgekar" userId="cc5b71b2d6f6cbe6" providerId="LiveId" clId="{3B6CDA01-5A67-4332-B2EC-25DC520E6E9D}" dt="2017-05-14T00:31:25.178" v="194" actId="20577"/>
        <pc:sldMkLst>
          <pc:docMk/>
          <pc:sldMk cId="550777902" sldId="292"/>
        </pc:sldMkLst>
        <pc:spChg chg="mod">
          <ac:chgData name="Aviraj Ajgekar" userId="cc5b71b2d6f6cbe6" providerId="LiveId" clId="{3B6CDA01-5A67-4332-B2EC-25DC520E6E9D}" dt="2017-05-14T00:31:25.178" v="194" actId="20577"/>
          <ac:spMkLst>
            <pc:docMk/>
            <pc:sldMk cId="550777902" sldId="292"/>
            <ac:spMk id="3" creationId="{3EABA92D-B9E0-43EF-851F-C78D519BBDB5}"/>
          </ac:spMkLst>
        </pc:spChg>
        <pc:spChg chg="mod">
          <ac:chgData name="Aviraj Ajgekar" userId="cc5b71b2d6f6cbe6" providerId="LiveId" clId="{3B6CDA01-5A67-4332-B2EC-25DC520E6E9D}" dt="2017-05-14T00:26:13.850" v="24" actId="20577"/>
          <ac:spMkLst>
            <pc:docMk/>
            <pc:sldMk cId="550777902" sldId="292"/>
            <ac:spMk id="2" creationId="{DC438922-5A6C-482E-B260-36F66B6C644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5481C-1C3D-4B0A-BB68-30EC33BA4407}" type="datetimeFigureOut">
              <a:rPr lang="en-US" smtClean="0"/>
              <a:t>5/14/2017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8A66FA-1E9B-42CA-BECA-EEF089A29EEC}" type="slidenum">
              <a:rPr lang="en-US" smtClean="0"/>
              <a:t>‹#›</a:t>
            </a:fld>
            <a:endParaRPr lang="en-US"/>
          </a:p>
        </p:txBody>
      </p:sp>
    </p:spTree>
    <p:extLst>
      <p:ext uri="{BB962C8B-B14F-4D97-AF65-F5344CB8AC3E}">
        <p14:creationId xmlns:p14="http://schemas.microsoft.com/office/powerpoint/2010/main" val="540300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5/14/2017 7:42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80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GDPR - The General Data Protection Regulation (GDPR) is a Regulation in the making by which the European Commission intends to strengthen and unify data protection for individuals within the European Union (EU). It also addresses export of personal data outside the EU.</a:t>
            </a:r>
          </a:p>
        </p:txBody>
      </p:sp>
      <p:sp>
        <p:nvSpPr>
          <p:cNvPr id="4" name="Slide Number Placeholder 3"/>
          <p:cNvSpPr>
            <a:spLocks noGrp="1"/>
          </p:cNvSpPr>
          <p:nvPr>
            <p:ph type="sldNum" sz="quarter" idx="10"/>
          </p:nvPr>
        </p:nvSpPr>
        <p:spPr/>
        <p:txBody>
          <a:bodyPr/>
          <a:lstStyle/>
          <a:p>
            <a:fld id="{288A66FA-1E9B-42CA-BECA-EEF089A29EEC}" type="slidenum">
              <a:rPr lang="en-US" smtClean="0"/>
              <a:t>28</a:t>
            </a:fld>
            <a:endParaRPr lang="en-US"/>
          </a:p>
        </p:txBody>
      </p:sp>
    </p:spTree>
    <p:extLst>
      <p:ext uri="{BB962C8B-B14F-4D97-AF65-F5344CB8AC3E}">
        <p14:creationId xmlns:p14="http://schemas.microsoft.com/office/powerpoint/2010/main" val="768061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6375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178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5206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7181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62231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2" y="2075840"/>
            <a:ext cx="8067760" cy="1793104"/>
          </a:xfrm>
          <a:noFill/>
        </p:spPr>
        <p:txBody>
          <a:bodyPr anchorCtr="0"/>
          <a:lstStyle>
            <a:lvl1pPr>
              <a:defRPr sz="5294" spc="-98"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85965161"/>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0910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07686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382776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414539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2750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2220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81829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26073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86352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32382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071453130"/>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7386816"/>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1130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7358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3640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482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5803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294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801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916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17093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rgbClr val="505050"/>
                    </a:gs>
                    <a:gs pos="100000">
                      <a:srgbClr val="505050"/>
                    </a:gs>
                  </a:gsLst>
                  <a:lin ang="5400000" scaled="0"/>
                </a:gradFill>
                <a:latin typeface="Segoe UI"/>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63430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32063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31967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843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396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7776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6396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00947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083769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3"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39862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cs.microsoft.com/en-us/azure/active-directory/role-based-access-control-what-is" TargetMode="Externa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ctive-directory/role-based-access-control-what-is"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microsoft.com/en-us/azure/security-center/security-center-intro" TargetMode="Externa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security/azure-operational-security" TargetMode="Externa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28FB-E6A6-48BD-9AAC-839340E9D98C}"/>
              </a:ext>
            </a:extLst>
          </p:cNvPr>
          <p:cNvSpPr>
            <a:spLocks noGrp="1"/>
          </p:cNvSpPr>
          <p:nvPr>
            <p:ph type="title"/>
          </p:nvPr>
        </p:nvSpPr>
        <p:spPr>
          <a:xfrm>
            <a:off x="269302" y="1639486"/>
            <a:ext cx="11153324" cy="1793090"/>
          </a:xfrm>
        </p:spPr>
        <p:txBody>
          <a:bodyPr/>
          <a:lstStyle/>
          <a:p>
            <a:r>
              <a:rPr lang="en-US" dirty="0"/>
              <a:t>Marvel Studios - Secure Image Solution (MS-SIS) </a:t>
            </a:r>
          </a:p>
        </p:txBody>
      </p:sp>
      <p:sp>
        <p:nvSpPr>
          <p:cNvPr id="3" name="Text Placeholder 2">
            <a:extLst>
              <a:ext uri="{FF2B5EF4-FFF2-40B4-BE49-F238E27FC236}">
                <a16:creationId xmlns:a16="http://schemas.microsoft.com/office/drawing/2014/main" id="{C99EC6DE-D700-44FF-BD75-4F7C9946250A}"/>
              </a:ext>
            </a:extLst>
          </p:cNvPr>
          <p:cNvSpPr>
            <a:spLocks noGrp="1"/>
          </p:cNvSpPr>
          <p:nvPr>
            <p:ph type="body" sz="quarter" idx="12"/>
          </p:nvPr>
        </p:nvSpPr>
        <p:spPr>
          <a:xfrm>
            <a:off x="269301" y="3609556"/>
            <a:ext cx="9081176" cy="3167328"/>
          </a:xfrm>
        </p:spPr>
        <p:txBody>
          <a:bodyPr/>
          <a:lstStyle/>
          <a:p>
            <a:r>
              <a:rPr lang="en-US" dirty="0"/>
              <a:t>Project Team:</a:t>
            </a:r>
          </a:p>
          <a:p>
            <a:endParaRPr lang="en-US" dirty="0"/>
          </a:p>
          <a:p>
            <a:r>
              <a:rPr lang="en-US" dirty="0"/>
              <a:t>Aviraj Ajgekar (aa4691)</a:t>
            </a:r>
          </a:p>
          <a:p>
            <a:r>
              <a:rPr lang="en-US" dirty="0" err="1"/>
              <a:t>Shikshya</a:t>
            </a:r>
            <a:r>
              <a:rPr lang="en-US" dirty="0"/>
              <a:t> </a:t>
            </a:r>
            <a:r>
              <a:rPr lang="en-US" dirty="0" err="1"/>
              <a:t>Bhattachan</a:t>
            </a:r>
            <a:r>
              <a:rPr lang="en-US" dirty="0"/>
              <a:t> (sb5925)</a:t>
            </a:r>
          </a:p>
          <a:p>
            <a:r>
              <a:rPr lang="en-US" dirty="0"/>
              <a:t>Abhishek Balaji </a:t>
            </a:r>
            <a:r>
              <a:rPr lang="en-US" dirty="0" err="1"/>
              <a:t>Venkataraaman</a:t>
            </a:r>
            <a:r>
              <a:rPr lang="en-US" dirty="0"/>
              <a:t> </a:t>
            </a:r>
            <a:r>
              <a:rPr lang="en-US" dirty="0" err="1"/>
              <a:t>Sangheetha</a:t>
            </a:r>
            <a:r>
              <a:rPr lang="en-US" dirty="0"/>
              <a:t> (avs395)</a:t>
            </a:r>
          </a:p>
          <a:p>
            <a:endParaRPr lang="en-US" dirty="0"/>
          </a:p>
          <a:p>
            <a:r>
              <a:rPr lang="en-US" dirty="0"/>
              <a:t>New York University</a:t>
            </a:r>
          </a:p>
          <a:p>
            <a:endParaRPr lang="en-US" dirty="0"/>
          </a:p>
        </p:txBody>
      </p:sp>
      <p:sp>
        <p:nvSpPr>
          <p:cNvPr id="4" name="Rectangle 3">
            <a:extLst>
              <a:ext uri="{FF2B5EF4-FFF2-40B4-BE49-F238E27FC236}">
                <a16:creationId xmlns:a16="http://schemas.microsoft.com/office/drawing/2014/main" id="{D4481867-973C-4F0B-8EE4-F2FFA1585AA8}"/>
              </a:ext>
            </a:extLst>
          </p:cNvPr>
          <p:cNvSpPr/>
          <p:nvPr/>
        </p:nvSpPr>
        <p:spPr>
          <a:xfrm>
            <a:off x="10058401" y="0"/>
            <a:ext cx="2212258"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Mangal" panose="02040503050203030202" pitchFamily="18" charset="0"/>
              </a:rPr>
              <a:t>New York University</a:t>
            </a:r>
          </a:p>
          <a:p>
            <a:r>
              <a:rPr lang="en-US" dirty="0">
                <a:latin typeface="Calibri" panose="020F0502020204030204" pitchFamily="34" charset="0"/>
                <a:ea typeface="Calibri" panose="020F0502020204030204" pitchFamily="34" charset="0"/>
                <a:cs typeface="Mangal" panose="02040503050203030202" pitchFamily="18" charset="0"/>
              </a:rPr>
              <a:t>IMS – Spring’17</a:t>
            </a:r>
          </a:p>
        </p:txBody>
      </p:sp>
    </p:spTree>
    <p:extLst>
      <p:ext uri="{BB962C8B-B14F-4D97-AF65-F5344CB8AC3E}">
        <p14:creationId xmlns:p14="http://schemas.microsoft.com/office/powerpoint/2010/main" val="400721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Assessment</a:t>
            </a:r>
          </a:p>
        </p:txBody>
      </p:sp>
      <p:graphicFrame>
        <p:nvGraphicFramePr>
          <p:cNvPr id="4" name="Table 3"/>
          <p:cNvGraphicFramePr>
            <a:graphicFrameLocks noGrp="1"/>
          </p:cNvGraphicFramePr>
          <p:nvPr>
            <p:extLst>
              <p:ext uri="{D42A27DB-BD31-4B8C-83A1-F6EECF244321}">
                <p14:modId xmlns:p14="http://schemas.microsoft.com/office/powerpoint/2010/main" val="2984047354"/>
              </p:ext>
            </p:extLst>
          </p:nvPr>
        </p:nvGraphicFramePr>
        <p:xfrm>
          <a:off x="1097803" y="1036777"/>
          <a:ext cx="9519396" cy="5689652"/>
        </p:xfrm>
        <a:graphic>
          <a:graphicData uri="http://schemas.openxmlformats.org/drawingml/2006/table">
            <a:tbl>
              <a:tblPr/>
              <a:tblGrid>
                <a:gridCol w="1873175">
                  <a:extLst>
                    <a:ext uri="{9D8B030D-6E8A-4147-A177-3AD203B41FA5}">
                      <a16:colId xmlns:a16="http://schemas.microsoft.com/office/drawing/2014/main" val="958648343"/>
                    </a:ext>
                  </a:extLst>
                </a:gridCol>
                <a:gridCol w="1412552">
                  <a:extLst>
                    <a:ext uri="{9D8B030D-6E8A-4147-A177-3AD203B41FA5}">
                      <a16:colId xmlns:a16="http://schemas.microsoft.com/office/drawing/2014/main" val="1641249685"/>
                    </a:ext>
                  </a:extLst>
                </a:gridCol>
                <a:gridCol w="1520033">
                  <a:extLst>
                    <a:ext uri="{9D8B030D-6E8A-4147-A177-3AD203B41FA5}">
                      <a16:colId xmlns:a16="http://schemas.microsoft.com/office/drawing/2014/main" val="1005302886"/>
                    </a:ext>
                  </a:extLst>
                </a:gridCol>
                <a:gridCol w="1566095">
                  <a:extLst>
                    <a:ext uri="{9D8B030D-6E8A-4147-A177-3AD203B41FA5}">
                      <a16:colId xmlns:a16="http://schemas.microsoft.com/office/drawing/2014/main" val="2417870172"/>
                    </a:ext>
                  </a:extLst>
                </a:gridCol>
                <a:gridCol w="1581446">
                  <a:extLst>
                    <a:ext uri="{9D8B030D-6E8A-4147-A177-3AD203B41FA5}">
                      <a16:colId xmlns:a16="http://schemas.microsoft.com/office/drawing/2014/main" val="4194490387"/>
                    </a:ext>
                  </a:extLst>
                </a:gridCol>
                <a:gridCol w="1566095">
                  <a:extLst>
                    <a:ext uri="{9D8B030D-6E8A-4147-A177-3AD203B41FA5}">
                      <a16:colId xmlns:a16="http://schemas.microsoft.com/office/drawing/2014/main" val="72425731"/>
                    </a:ext>
                  </a:extLst>
                </a:gridCol>
              </a:tblGrid>
              <a:tr h="552911">
                <a:tc>
                  <a:txBody>
                    <a:bodyPr/>
                    <a:lstStyle/>
                    <a:p>
                      <a:pPr algn="ctr" rtl="0" fontAlgn="base"/>
                      <a:r>
                        <a:rPr lang="en-US" sz="1200" b="1" i="0">
                          <a:effectLst/>
                          <a:latin typeface="Calibri" panose="020F0502020204030204" pitchFamily="34" charset="0"/>
                        </a:rPr>
                        <a:t>IT Asset at risk </a:t>
                      </a:r>
                      <a:endParaRPr lang="en-US" sz="12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200" b="1" i="0">
                          <a:effectLst/>
                          <a:latin typeface="Calibri" panose="020F0502020204030204" pitchFamily="34" charset="0"/>
                        </a:rPr>
                        <a:t>CIA </a:t>
                      </a:r>
                      <a:endParaRPr lang="en-US" sz="12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200" b="1" i="0">
                          <a:effectLst/>
                          <a:latin typeface="Calibri" panose="020F0502020204030204" pitchFamily="34" charset="0"/>
                        </a:rPr>
                        <a:t>Impact </a:t>
                      </a:r>
                      <a:endParaRPr lang="en-US" sz="12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200" b="1" i="0">
                          <a:effectLst/>
                          <a:latin typeface="Calibri" panose="020F0502020204030204" pitchFamily="34" charset="0"/>
                        </a:rPr>
                        <a:t>Threat </a:t>
                      </a:r>
                      <a:endParaRPr lang="en-US" sz="12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200" b="1" i="0">
                          <a:effectLst/>
                          <a:latin typeface="Calibri" panose="020F0502020204030204" pitchFamily="34" charset="0"/>
                        </a:rPr>
                        <a:t>Vulnerable Area </a:t>
                      </a:r>
                      <a:endParaRPr lang="en-US" sz="12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200" b="1" i="0">
                          <a:effectLst/>
                          <a:latin typeface="Calibri" panose="020F0502020204030204" pitchFamily="34" charset="0"/>
                        </a:rPr>
                        <a:t>Likelihood (O=Outsider , </a:t>
                      </a:r>
                      <a:endParaRPr lang="en-US" sz="1200" b="1" i="0">
                        <a:effectLst/>
                      </a:endParaRPr>
                    </a:p>
                    <a:p>
                      <a:pPr algn="ctr" rtl="0" fontAlgn="base"/>
                      <a:r>
                        <a:rPr lang="en-US" sz="1200" b="1" i="0">
                          <a:effectLst/>
                          <a:latin typeface="Calibri" panose="020F0502020204030204" pitchFamily="34" charset="0"/>
                        </a:rPr>
                        <a:t>I=Insider) </a:t>
                      </a:r>
                      <a:endParaRPr lang="en-US" sz="1200" b="1" i="0" dirty="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34900605"/>
                  </a:ext>
                </a:extLst>
              </a:tr>
              <a:tr h="760251">
                <a:tc>
                  <a:txBody>
                    <a:bodyPr/>
                    <a:lstStyle/>
                    <a:p>
                      <a:pPr algn="ctr" rtl="0" fontAlgn="base"/>
                      <a:r>
                        <a:rPr lang="en-US" sz="1000" b="1" i="0">
                          <a:effectLst/>
                          <a:latin typeface="Calibri" panose="020F0502020204030204" pitchFamily="34" charset="0"/>
                        </a:rPr>
                        <a:t>MS-SIS Informational Assets (Mass) </a:t>
                      </a:r>
                      <a:endParaRPr lang="en-US" sz="10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C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Critical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Steal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1" i="0">
                          <a:effectLst/>
                          <a:latin typeface="Calibri" panose="020F0502020204030204" pitchFamily="34" charset="0"/>
                        </a:rPr>
                        <a:t> </a:t>
                      </a:r>
                      <a:r>
                        <a:rPr lang="en-US" sz="1000" b="0" i="0">
                          <a:effectLst/>
                          <a:latin typeface="Calibri" panose="020F0502020204030204" pitchFamily="34" charset="0"/>
                        </a:rPr>
                        <a:t> </a:t>
                      </a:r>
                      <a:endParaRPr lang="en-US" sz="1000" b="0" i="0">
                        <a:effectLst/>
                      </a:endParaRPr>
                    </a:p>
                    <a:p>
                      <a:pPr algn="ctr" rtl="0" fontAlgn="base"/>
                      <a:r>
                        <a:rPr lang="en-US" sz="1000" b="1" i="0">
                          <a:effectLst/>
                          <a:latin typeface="Calibri" panose="020F0502020204030204" pitchFamily="34" charset="0"/>
                        </a:rPr>
                        <a:t> </a:t>
                      </a:r>
                      <a:r>
                        <a:rPr lang="en-US" sz="1000" b="0" i="0">
                          <a:effectLst/>
                          <a:latin typeface="Calibri" panose="020F0502020204030204" pitchFamily="34" charset="0"/>
                        </a:rPr>
                        <a:t> </a:t>
                      </a:r>
                      <a:endParaRPr lang="en-US" sz="1000" b="0" i="0">
                        <a:effectLst/>
                      </a:endParaRPr>
                    </a:p>
                    <a:p>
                      <a:pPr algn="ctr" rtl="0" fontAlgn="base"/>
                      <a:r>
                        <a:rPr lang="en-US" sz="1000" b="1" i="0">
                          <a:effectLst/>
                          <a:latin typeface="Calibri" panose="020F0502020204030204" pitchFamily="34" charset="0"/>
                        </a:rPr>
                        <a:t>MS-SIS</a:t>
                      </a:r>
                      <a:r>
                        <a:rPr lang="en-US" sz="1000" b="0" i="0">
                          <a:effectLst/>
                          <a:latin typeface="Calibri" panose="020F0502020204030204" pitchFamily="34" charset="0"/>
                        </a:rPr>
                        <a:t> </a:t>
                      </a:r>
                      <a:endParaRPr lang="en-US" sz="1000" b="0" i="0">
                        <a:effectLst/>
                      </a:endParaRPr>
                    </a:p>
                    <a:p>
                      <a:pPr algn="ctr" rtl="0" fontAlgn="base"/>
                      <a:r>
                        <a:rPr lang="en-US" sz="1000" b="1" i="0">
                          <a:effectLst/>
                          <a:latin typeface="Calibri" panose="020F0502020204030204" pitchFamily="34" charset="0"/>
                        </a:rPr>
                        <a:t> </a:t>
                      </a:r>
                      <a:r>
                        <a:rPr lang="en-US" sz="1000" b="0" i="0">
                          <a:effectLst/>
                          <a:latin typeface="Calibri" panose="020F0502020204030204" pitchFamily="34" charset="0"/>
                        </a:rPr>
                        <a:t> </a:t>
                      </a:r>
                      <a:endParaRPr lang="en-US" sz="1000" b="0" i="0">
                        <a:effectLst/>
                      </a:endParaRPr>
                    </a:p>
                    <a:p>
                      <a:pPr algn="ctr" rtl="0" fontAlgn="base"/>
                      <a:r>
                        <a:rPr lang="en-US" sz="1000" b="1" i="0">
                          <a:effectLst/>
                          <a:latin typeface="Calibri" panose="020F0502020204030204" pitchFamily="34" charset="0"/>
                        </a:rPr>
                        <a:t> </a:t>
                      </a:r>
                      <a:r>
                        <a:rPr lang="en-US" sz="1000" b="0" i="0">
                          <a:effectLst/>
                          <a:latin typeface="Calibri" panose="020F0502020204030204" pitchFamily="34" charset="0"/>
                        </a:rPr>
                        <a:t> </a:t>
                      </a:r>
                      <a:endParaRPr lang="en-US" sz="1000" b="0" i="0" dirty="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Critical (O) </a:t>
                      </a:r>
                      <a:endParaRPr lang="en-US" sz="1000" b="0" i="0">
                        <a:effectLst/>
                      </a:endParaRPr>
                    </a:p>
                    <a:p>
                      <a:pPr algn="just" rtl="0" fontAlgn="base"/>
                      <a:r>
                        <a:rPr lang="en-US" sz="1000" b="0" i="0">
                          <a:effectLst/>
                          <a:latin typeface="Calibri" panose="020F0502020204030204" pitchFamily="34" charset="0"/>
                        </a:rPr>
                        <a:t>High (I)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76317224"/>
                  </a:ext>
                </a:extLst>
              </a:tr>
              <a:tr h="315951">
                <a:tc>
                  <a:txBody>
                    <a:bodyPr/>
                    <a:lstStyle/>
                    <a:p>
                      <a:pPr algn="ctr" rtl="0" fontAlgn="base"/>
                      <a:r>
                        <a:rPr lang="en-US" sz="1000" b="1" i="0">
                          <a:effectLst/>
                          <a:latin typeface="Calibri" panose="020F0502020204030204" pitchFamily="34" charset="0"/>
                        </a:rPr>
                        <a:t>  </a:t>
                      </a:r>
                      <a:endParaRPr lang="en-US" sz="10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I </a:t>
                      </a:r>
                      <a:endParaRPr lang="en-US" sz="1000" b="0" i="0" dirty="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Critical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Hacker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 </a:t>
                      </a: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Critical (O ) </a:t>
                      </a:r>
                      <a:endParaRPr lang="en-US" sz="1000" b="0" i="0">
                        <a:effectLst/>
                      </a:endParaRPr>
                    </a:p>
                    <a:p>
                      <a:pPr algn="just" rtl="0" fontAlgn="base"/>
                      <a:r>
                        <a:rPr lang="en-US" sz="1000" b="0" i="0">
                          <a:effectLst/>
                          <a:latin typeface="Calibri" panose="020F0502020204030204" pitchFamily="34" charset="0"/>
                        </a:rPr>
                        <a:t>High (I)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499338064"/>
                  </a:ext>
                </a:extLst>
              </a:tr>
              <a:tr h="612151">
                <a:tc>
                  <a:txBody>
                    <a:bodyPr/>
                    <a:lstStyle/>
                    <a:p>
                      <a:pPr algn="ctr" rtl="0" fontAlgn="base"/>
                      <a:r>
                        <a:rPr lang="en-US" sz="1000" b="1" i="0">
                          <a:effectLst/>
                          <a:latin typeface="Calibri" panose="020F0502020204030204" pitchFamily="34" charset="0"/>
                        </a:rPr>
                        <a:t>MS-SIS Informational Assets (Isolated) </a:t>
                      </a:r>
                      <a:endParaRPr lang="en-US" sz="10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C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High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Steal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1" i="0">
                          <a:effectLst/>
                          <a:latin typeface="Calibri" panose="020F0502020204030204" pitchFamily="34" charset="0"/>
                        </a:rPr>
                        <a:t> </a:t>
                      </a:r>
                      <a:r>
                        <a:rPr lang="en-US" sz="1000" b="0" i="0">
                          <a:effectLst/>
                          <a:latin typeface="Calibri" panose="020F0502020204030204" pitchFamily="34" charset="0"/>
                        </a:rPr>
                        <a:t> </a:t>
                      </a:r>
                      <a:endParaRPr lang="en-US" sz="1000" b="0" i="0">
                        <a:effectLst/>
                      </a:endParaRPr>
                    </a:p>
                    <a:p>
                      <a:pPr algn="ctr" rtl="0" fontAlgn="base"/>
                      <a:r>
                        <a:rPr lang="en-US" sz="1000" b="1" i="0">
                          <a:effectLst/>
                          <a:latin typeface="Calibri" panose="020F0502020204030204" pitchFamily="34" charset="0"/>
                        </a:rPr>
                        <a:t> </a:t>
                      </a:r>
                      <a:r>
                        <a:rPr lang="en-US" sz="1000" b="0" i="0">
                          <a:effectLst/>
                          <a:latin typeface="Calibri" panose="020F0502020204030204" pitchFamily="34" charset="0"/>
                        </a:rPr>
                        <a:t> </a:t>
                      </a:r>
                      <a:endParaRPr lang="en-US" sz="1000" b="0" i="0">
                        <a:effectLst/>
                      </a:endParaRPr>
                    </a:p>
                    <a:p>
                      <a:pPr algn="ctr" rtl="0" fontAlgn="base"/>
                      <a:r>
                        <a:rPr lang="en-US" sz="1000" b="1" i="0">
                          <a:effectLst/>
                          <a:latin typeface="Calibri" panose="020F0502020204030204" pitchFamily="34" charset="0"/>
                        </a:rPr>
                        <a:t>MS-SIS</a:t>
                      </a:r>
                      <a:r>
                        <a:rPr lang="en-US" sz="1000" b="0" i="0">
                          <a:effectLst/>
                          <a:latin typeface="Calibri" panose="020F0502020204030204" pitchFamily="34" charset="0"/>
                        </a:rPr>
                        <a:t> </a:t>
                      </a:r>
                      <a:endParaRPr lang="en-US" sz="1000" b="0" i="0">
                        <a:effectLst/>
                      </a:endParaRPr>
                    </a:p>
                    <a:p>
                      <a:pPr algn="ctr" rtl="0" fontAlgn="base"/>
                      <a:r>
                        <a:rPr lang="en-US" sz="1000" b="1" i="0">
                          <a:effectLst/>
                          <a:latin typeface="Calibri" panose="020F0502020204030204" pitchFamily="34" charset="0"/>
                        </a:rPr>
                        <a:t> </a:t>
                      </a:r>
                      <a:r>
                        <a:rPr lang="en-US" sz="1000" b="0" i="0">
                          <a:effectLst/>
                          <a:latin typeface="Calibri" panose="020F0502020204030204" pitchFamily="34" charset="0"/>
                        </a:rPr>
                        <a:t>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High ( O) </a:t>
                      </a:r>
                      <a:endParaRPr lang="en-US" sz="1000" b="0" i="0">
                        <a:effectLst/>
                      </a:endParaRPr>
                    </a:p>
                    <a:p>
                      <a:pPr algn="just" rtl="0" fontAlgn="base"/>
                      <a:r>
                        <a:rPr lang="en-US" sz="1000" b="0" i="0">
                          <a:effectLst/>
                          <a:latin typeface="Calibri" panose="020F0502020204030204" pitchFamily="34" charset="0"/>
                        </a:rPr>
                        <a:t>Moderate (I)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770158373"/>
                  </a:ext>
                </a:extLst>
              </a:tr>
              <a:tr h="315951">
                <a:tc>
                  <a:txBody>
                    <a:bodyPr/>
                    <a:lstStyle/>
                    <a:p>
                      <a:pPr algn="ctr" rtl="0" fontAlgn="base"/>
                      <a:r>
                        <a:rPr lang="en-US" sz="1000" b="1" i="0">
                          <a:effectLst/>
                          <a:latin typeface="Calibri" panose="020F0502020204030204" pitchFamily="34" charset="0"/>
                        </a:rPr>
                        <a:t>  </a:t>
                      </a:r>
                      <a:endParaRPr lang="en-US" sz="10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I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High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Hacker </a:t>
                      </a:r>
                      <a:endParaRPr lang="en-US" sz="1000" b="0" i="0" dirty="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 </a:t>
                      </a: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High (O) </a:t>
                      </a:r>
                      <a:endParaRPr lang="en-US" sz="1000" b="0" i="0">
                        <a:effectLst/>
                      </a:endParaRPr>
                    </a:p>
                    <a:p>
                      <a:pPr algn="just" rtl="0" fontAlgn="base"/>
                      <a:r>
                        <a:rPr lang="en-US" sz="1000" b="0" i="0">
                          <a:effectLst/>
                          <a:latin typeface="Calibri" panose="020F0502020204030204" pitchFamily="34" charset="0"/>
                        </a:rPr>
                        <a:t>Moderate(I)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480185580"/>
                  </a:ext>
                </a:extLst>
              </a:tr>
              <a:tr h="315951">
                <a:tc>
                  <a:txBody>
                    <a:bodyPr/>
                    <a:lstStyle/>
                    <a:p>
                      <a:pPr algn="ctr" rtl="0" fontAlgn="base"/>
                      <a:r>
                        <a:rPr lang="en-US" sz="1000" b="1" i="0">
                          <a:effectLst/>
                          <a:latin typeface="Calibri" panose="020F0502020204030204" pitchFamily="34" charset="0"/>
                        </a:rPr>
                        <a:t>MS-SIS Business processes(mass) </a:t>
                      </a:r>
                      <a:endParaRPr lang="en-US" sz="10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A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Critical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Hacker (DOS)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  </a:t>
                      </a:r>
                      <a:endParaRPr lang="en-US" sz="1000" b="0" i="0">
                        <a:effectLst/>
                      </a:endParaRPr>
                    </a:p>
                    <a:p>
                      <a:pPr algn="ctr" rtl="0" fontAlgn="base"/>
                      <a:r>
                        <a:rPr lang="en-US" sz="1000" b="0" i="0">
                          <a:effectLst/>
                          <a:latin typeface="Calibri" panose="020F0502020204030204" pitchFamily="34" charset="0"/>
                        </a:rPr>
                        <a:t>Business Process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Critical (O) </a:t>
                      </a:r>
                      <a:endParaRPr lang="en-US" sz="1000" b="0" i="0">
                        <a:effectLst/>
                      </a:endParaRPr>
                    </a:p>
                    <a:p>
                      <a:pPr algn="just" rtl="0" fontAlgn="base"/>
                      <a:r>
                        <a:rPr lang="en-US" sz="1000" b="0" i="0">
                          <a:effectLst/>
                          <a:latin typeface="Calibri" panose="020F0502020204030204" pitchFamily="34" charset="0"/>
                        </a:rPr>
                        <a:t>High (I) </a:t>
                      </a:r>
                      <a:endParaRPr lang="en-US" sz="1000" b="0" i="0" dirty="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4087548960"/>
                  </a:ext>
                </a:extLst>
              </a:tr>
              <a:tr h="315951">
                <a:tc>
                  <a:txBody>
                    <a:bodyPr/>
                    <a:lstStyle/>
                    <a:p>
                      <a:pPr algn="ctr" rtl="0" fontAlgn="base"/>
                      <a:r>
                        <a:rPr lang="en-US" sz="1000" b="1" i="0">
                          <a:effectLst/>
                          <a:latin typeface="Calibri" panose="020F0502020204030204" pitchFamily="34" charset="0"/>
                        </a:rPr>
                        <a:t>  </a:t>
                      </a:r>
                      <a:endParaRPr lang="en-US" sz="10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I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Critical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Hacker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 </a:t>
                      </a: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Critical(O) </a:t>
                      </a:r>
                      <a:endParaRPr lang="en-US" sz="1000" b="0" i="0">
                        <a:effectLst/>
                      </a:endParaRPr>
                    </a:p>
                    <a:p>
                      <a:pPr algn="just" rtl="0" fontAlgn="base"/>
                      <a:r>
                        <a:rPr lang="en-US" sz="1000" b="0" i="0">
                          <a:effectLst/>
                          <a:latin typeface="Calibri" panose="020F0502020204030204" pitchFamily="34" charset="0"/>
                        </a:rPr>
                        <a:t>High(I)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340919583"/>
                  </a:ext>
                </a:extLst>
              </a:tr>
              <a:tr h="464051">
                <a:tc>
                  <a:txBody>
                    <a:bodyPr/>
                    <a:lstStyle/>
                    <a:p>
                      <a:pPr algn="ctr" rtl="0" fontAlgn="base"/>
                      <a:r>
                        <a:rPr lang="en-US" sz="1000" b="1" i="0">
                          <a:effectLst/>
                          <a:latin typeface="Calibri" panose="020F0502020204030204" pitchFamily="34" charset="0"/>
                        </a:rPr>
                        <a:t>MS-SIS  Business processes (Isolated) </a:t>
                      </a:r>
                      <a:endParaRPr lang="en-US" sz="1000" b="1" i="0" dirty="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A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High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Hacker(DOS)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  </a:t>
                      </a:r>
                      <a:endParaRPr lang="en-US" sz="1000" b="0" i="0">
                        <a:effectLst/>
                      </a:endParaRPr>
                    </a:p>
                    <a:p>
                      <a:pPr algn="ctr" rtl="0" fontAlgn="base"/>
                      <a:r>
                        <a:rPr lang="en-US" sz="1000" b="0" i="0">
                          <a:effectLst/>
                          <a:latin typeface="Calibri" panose="020F0502020204030204" pitchFamily="34" charset="0"/>
                        </a:rPr>
                        <a:t>  </a:t>
                      </a:r>
                      <a:endParaRPr lang="en-US" sz="1000" b="0" i="0">
                        <a:effectLst/>
                      </a:endParaRPr>
                    </a:p>
                    <a:p>
                      <a:pPr algn="ctr" rtl="0" fontAlgn="base"/>
                      <a:r>
                        <a:rPr lang="en-US" sz="1000" b="0" i="0">
                          <a:effectLst/>
                          <a:latin typeface="Calibri" panose="020F0502020204030204" pitchFamily="34" charset="0"/>
                        </a:rPr>
                        <a:t>Business Process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High (O) </a:t>
                      </a:r>
                      <a:endParaRPr lang="en-US" sz="1000" b="0" i="0">
                        <a:effectLst/>
                      </a:endParaRPr>
                    </a:p>
                    <a:p>
                      <a:pPr algn="just" rtl="0" fontAlgn="base"/>
                      <a:r>
                        <a:rPr lang="en-US" sz="1000" b="0" i="0">
                          <a:effectLst/>
                          <a:latin typeface="Calibri" panose="020F0502020204030204" pitchFamily="34" charset="0"/>
                        </a:rPr>
                        <a:t>High(I) </a:t>
                      </a:r>
                      <a:endParaRPr lang="en-US" sz="1000" b="0" i="0" dirty="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413518461"/>
                  </a:ext>
                </a:extLst>
              </a:tr>
              <a:tr h="315951">
                <a:tc>
                  <a:txBody>
                    <a:bodyPr/>
                    <a:lstStyle/>
                    <a:p>
                      <a:pPr algn="ctr" rtl="0" fontAlgn="base"/>
                      <a:r>
                        <a:rPr lang="en-US" sz="1000" b="1" i="0">
                          <a:effectLst/>
                          <a:latin typeface="Calibri" panose="020F0502020204030204" pitchFamily="34" charset="0"/>
                        </a:rPr>
                        <a:t>  </a:t>
                      </a:r>
                      <a:endParaRPr lang="en-US" sz="10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I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High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Hacker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 </a:t>
                      </a: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Critical (O) </a:t>
                      </a:r>
                      <a:endParaRPr lang="en-US" sz="1000" b="0" i="0">
                        <a:effectLst/>
                      </a:endParaRPr>
                    </a:p>
                    <a:p>
                      <a:pPr algn="just" rtl="0" fontAlgn="base"/>
                      <a:r>
                        <a:rPr lang="en-US" sz="1000" b="0" i="0">
                          <a:effectLst/>
                          <a:latin typeface="Calibri" panose="020F0502020204030204" pitchFamily="34" charset="0"/>
                        </a:rPr>
                        <a:t>High(I) </a:t>
                      </a:r>
                      <a:endParaRPr lang="en-US" sz="1000" b="0" i="0" dirty="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739622008"/>
                  </a:ext>
                </a:extLst>
              </a:tr>
              <a:tr h="315951">
                <a:tc>
                  <a:txBody>
                    <a:bodyPr/>
                    <a:lstStyle/>
                    <a:p>
                      <a:pPr algn="ctr" rtl="0" fontAlgn="base"/>
                      <a:r>
                        <a:rPr lang="en-US" sz="1000" b="1" i="0">
                          <a:effectLst/>
                          <a:latin typeface="Calibri" panose="020F0502020204030204" pitchFamily="34" charset="0"/>
                        </a:rPr>
                        <a:t>MS-SIS Keys(mass) </a:t>
                      </a:r>
                      <a:endParaRPr lang="en-US" sz="10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C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Critical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Steal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Key management store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Critical (O) </a:t>
                      </a:r>
                      <a:endParaRPr lang="en-US" sz="1000" b="0" i="0">
                        <a:effectLst/>
                      </a:endParaRPr>
                    </a:p>
                    <a:p>
                      <a:pPr algn="just" rtl="0" fontAlgn="base"/>
                      <a:r>
                        <a:rPr lang="en-US" sz="1000" b="0" i="0">
                          <a:effectLst/>
                          <a:latin typeface="Calibri" panose="020F0502020204030204" pitchFamily="34" charset="0"/>
                        </a:rPr>
                        <a:t>High (I)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618505635"/>
                  </a:ext>
                </a:extLst>
              </a:tr>
              <a:tr h="315951">
                <a:tc>
                  <a:txBody>
                    <a:bodyPr/>
                    <a:lstStyle/>
                    <a:p>
                      <a:pPr algn="ctr" rtl="0" fontAlgn="base"/>
                      <a:r>
                        <a:rPr lang="en-US" sz="1000" b="1" i="0">
                          <a:effectLst/>
                          <a:latin typeface="Calibri" panose="020F0502020204030204" pitchFamily="34" charset="0"/>
                        </a:rPr>
                        <a:t>MS-SIS Keys (Isolated) </a:t>
                      </a:r>
                      <a:endParaRPr lang="en-US" sz="10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C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Moderate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Steal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 </a:t>
                      </a: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High (O) </a:t>
                      </a:r>
                      <a:endParaRPr lang="en-US" sz="1000" b="0" i="0">
                        <a:effectLst/>
                      </a:endParaRPr>
                    </a:p>
                    <a:p>
                      <a:pPr algn="just" rtl="0" fontAlgn="base"/>
                      <a:r>
                        <a:rPr lang="en-US" sz="1000" b="0" i="0">
                          <a:effectLst/>
                          <a:latin typeface="Calibri" panose="020F0502020204030204" pitchFamily="34" charset="0"/>
                        </a:rPr>
                        <a:t>Moderate(I)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38806552"/>
                  </a:ext>
                </a:extLst>
              </a:tr>
              <a:tr h="612151">
                <a:tc>
                  <a:txBody>
                    <a:bodyPr/>
                    <a:lstStyle/>
                    <a:p>
                      <a:pPr algn="ctr" rtl="0" fontAlgn="base"/>
                      <a:r>
                        <a:rPr lang="en-US" sz="1000" b="1" i="0">
                          <a:effectLst/>
                          <a:latin typeface="Calibri" panose="020F0502020204030204" pitchFamily="34" charset="0"/>
                        </a:rPr>
                        <a:t>MS-SIS Operational Asset Inventory (mass) </a:t>
                      </a:r>
                      <a:endParaRPr lang="en-US" sz="1000" b="1"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C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Moderate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  </a:t>
                      </a:r>
                      <a:endParaRPr lang="en-US" sz="1000" b="0" i="0">
                        <a:effectLst/>
                      </a:endParaRPr>
                    </a:p>
                    <a:p>
                      <a:pPr algn="ctr" rtl="0" fontAlgn="base"/>
                      <a:r>
                        <a:rPr lang="en-US" sz="1000" b="0" i="0">
                          <a:effectLst/>
                          <a:latin typeface="Calibri" panose="020F0502020204030204" pitchFamily="34" charset="0"/>
                        </a:rPr>
                        <a:t>  </a:t>
                      </a:r>
                      <a:endParaRPr lang="en-US" sz="1000" b="0" i="0">
                        <a:effectLst/>
                      </a:endParaRPr>
                    </a:p>
                    <a:p>
                      <a:pPr algn="ctr" rtl="0" fontAlgn="base"/>
                      <a:r>
                        <a:rPr lang="en-US" sz="1000" b="0" i="0">
                          <a:effectLst/>
                          <a:latin typeface="Calibri" panose="020F0502020204030204" pitchFamily="34" charset="0"/>
                        </a:rPr>
                        <a:t>  </a:t>
                      </a:r>
                      <a:endParaRPr lang="en-US" sz="1000" b="0" i="0">
                        <a:effectLst/>
                      </a:endParaRPr>
                    </a:p>
                    <a:p>
                      <a:pPr algn="ctr" rtl="0" fontAlgn="base"/>
                      <a:r>
                        <a:rPr lang="en-US" sz="1000" b="0" i="0">
                          <a:effectLst/>
                          <a:latin typeface="Calibri" panose="020F0502020204030204" pitchFamily="34" charset="0"/>
                        </a:rPr>
                        <a:t>Steal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1" i="0">
                          <a:effectLst/>
                          <a:latin typeface="Calibri" panose="020F0502020204030204" pitchFamily="34" charset="0"/>
                        </a:rPr>
                        <a:t> </a:t>
                      </a:r>
                      <a:r>
                        <a:rPr lang="en-US" sz="1000" b="0" i="0">
                          <a:effectLst/>
                          <a:latin typeface="Calibri" panose="020F0502020204030204" pitchFamily="34" charset="0"/>
                        </a:rPr>
                        <a:t> </a:t>
                      </a:r>
                      <a:endParaRPr lang="en-US" sz="1000" b="0" i="0">
                        <a:effectLst/>
                      </a:endParaRPr>
                    </a:p>
                    <a:p>
                      <a:pPr algn="ctr" rtl="0" fontAlgn="base"/>
                      <a:r>
                        <a:rPr lang="en-US" sz="1000" b="1" i="0">
                          <a:effectLst/>
                          <a:latin typeface="Calibri" panose="020F0502020204030204" pitchFamily="34" charset="0"/>
                        </a:rPr>
                        <a:t> </a:t>
                      </a:r>
                      <a:r>
                        <a:rPr lang="en-US" sz="1000" b="0" i="0">
                          <a:effectLst/>
                          <a:latin typeface="Calibri" panose="020F0502020204030204" pitchFamily="34" charset="0"/>
                        </a:rPr>
                        <a:t> </a:t>
                      </a:r>
                      <a:endParaRPr lang="en-US" sz="1000" b="0" i="0">
                        <a:effectLst/>
                      </a:endParaRPr>
                    </a:p>
                    <a:p>
                      <a:pPr algn="ctr" rtl="0" fontAlgn="base"/>
                      <a:r>
                        <a:rPr lang="en-US" sz="1000" b="1" i="0">
                          <a:effectLst/>
                          <a:latin typeface="Calibri" panose="020F0502020204030204" pitchFamily="34" charset="0"/>
                        </a:rPr>
                        <a:t> </a:t>
                      </a:r>
                      <a:r>
                        <a:rPr lang="en-US" sz="1000" b="0" i="0">
                          <a:effectLst/>
                          <a:latin typeface="Calibri" panose="020F0502020204030204" pitchFamily="34" charset="0"/>
                        </a:rPr>
                        <a:t> </a:t>
                      </a:r>
                      <a:endParaRPr lang="en-US" sz="1000" b="0" i="0">
                        <a:effectLst/>
                      </a:endParaRPr>
                    </a:p>
                    <a:p>
                      <a:pPr algn="ctr" rtl="0" fontAlgn="base"/>
                      <a:r>
                        <a:rPr lang="en-US" sz="1000" b="1" i="0">
                          <a:effectLst/>
                          <a:latin typeface="Calibri" panose="020F0502020204030204" pitchFamily="34" charset="0"/>
                        </a:rPr>
                        <a:t>MS-SIS</a:t>
                      </a:r>
                      <a:r>
                        <a:rPr lang="en-US" sz="1000" b="0" i="0">
                          <a:effectLst/>
                          <a:latin typeface="Calibri" panose="020F0502020204030204" pitchFamily="34" charset="0"/>
                        </a:rPr>
                        <a:t>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Moderate (O) </a:t>
                      </a:r>
                      <a:endParaRPr lang="en-US" sz="1000" b="0" i="0">
                        <a:effectLst/>
                      </a:endParaRPr>
                    </a:p>
                    <a:p>
                      <a:pPr algn="just" rtl="0" fontAlgn="base"/>
                      <a:r>
                        <a:rPr lang="en-US" sz="1000" b="0" i="0">
                          <a:effectLst/>
                          <a:latin typeface="Calibri" panose="020F0502020204030204" pitchFamily="34" charset="0"/>
                        </a:rPr>
                        <a:t>Low(I)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122484556"/>
                  </a:ext>
                </a:extLst>
              </a:tr>
              <a:tr h="315951">
                <a:tc>
                  <a:txBody>
                    <a:bodyPr/>
                    <a:lstStyle/>
                    <a:p>
                      <a:pPr algn="ctr" rtl="0" fontAlgn="base"/>
                      <a:r>
                        <a:rPr lang="en-US" sz="1000" b="1" i="0">
                          <a:effectLst/>
                          <a:latin typeface="Calibri" panose="020F0502020204030204" pitchFamily="34" charset="0"/>
                        </a:rPr>
                        <a:t>MS-SIS Operational Asset Inventory (isolated) </a:t>
                      </a:r>
                      <a:endParaRPr lang="en-US" sz="1000" b="1" i="0" dirty="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C </a:t>
                      </a:r>
                      <a:endParaRPr lang="en-US" sz="1000" b="0" i="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Low </a:t>
                      </a:r>
                      <a:endParaRPr lang="en-US" sz="1000" b="0" i="0" dirty="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 </a:t>
                      </a:r>
                      <a:endParaRPr lang="en-US" sz="1000" b="0" i="0" dirty="0">
                        <a:effectLst/>
                        <a:latin typeface="Calibri" panose="020F0502020204030204" pitchFamily="34" charset="0"/>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000" b="0" i="0">
                          <a:effectLst/>
                          <a:latin typeface="Calibri" panose="020F0502020204030204" pitchFamily="34" charset="0"/>
                        </a:rPr>
                        <a:t> </a:t>
                      </a:r>
                      <a:endParaRPr lang="en-US" sz="1000" b="0" i="0" dirty="0">
                        <a:effectLst/>
                        <a:latin typeface="Calibri" panose="020F0502020204030204" pitchFamily="34" charset="0"/>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000" b="0" i="0">
                          <a:effectLst/>
                          <a:latin typeface="Calibri" panose="020F0502020204030204" pitchFamily="34" charset="0"/>
                        </a:rPr>
                        <a:t>Low(O) </a:t>
                      </a:r>
                      <a:endParaRPr lang="en-US" sz="1000" b="0" i="0">
                        <a:effectLst/>
                      </a:endParaRPr>
                    </a:p>
                    <a:p>
                      <a:pPr algn="just" rtl="0" fontAlgn="base"/>
                      <a:r>
                        <a:rPr lang="en-US" sz="1000" b="0" i="0">
                          <a:effectLst/>
                          <a:latin typeface="Calibri" panose="020F0502020204030204" pitchFamily="34" charset="0"/>
                        </a:rPr>
                        <a:t>Low(I) </a:t>
                      </a:r>
                      <a:endParaRPr lang="en-US" sz="1000" b="0" i="0" dirty="0">
                        <a:effectLst/>
                      </a:endParaRPr>
                    </a:p>
                  </a:txBody>
                  <a:tcPr marL="20323" marR="20323" marT="10162" marB="1016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693490837"/>
                  </a:ext>
                </a:extLst>
              </a:tr>
            </a:tbl>
          </a:graphicData>
        </a:graphic>
      </p:graphicFrame>
    </p:spTree>
    <p:extLst>
      <p:ext uri="{BB962C8B-B14F-4D97-AF65-F5344CB8AC3E}">
        <p14:creationId xmlns:p14="http://schemas.microsoft.com/office/powerpoint/2010/main" val="35806940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Prioritized Risk table</a:t>
            </a:r>
          </a:p>
        </p:txBody>
      </p:sp>
      <p:graphicFrame>
        <p:nvGraphicFramePr>
          <p:cNvPr id="4" name="Table 3"/>
          <p:cNvGraphicFramePr>
            <a:graphicFrameLocks noGrp="1"/>
          </p:cNvGraphicFramePr>
          <p:nvPr>
            <p:extLst>
              <p:ext uri="{D42A27DB-BD31-4B8C-83A1-F6EECF244321}">
                <p14:modId xmlns:p14="http://schemas.microsoft.com/office/powerpoint/2010/main" val="2087443181"/>
              </p:ext>
            </p:extLst>
          </p:nvPr>
        </p:nvGraphicFramePr>
        <p:xfrm>
          <a:off x="502022" y="1268602"/>
          <a:ext cx="11259672" cy="5446264"/>
        </p:xfrm>
        <a:graphic>
          <a:graphicData uri="http://schemas.openxmlformats.org/drawingml/2006/table">
            <a:tbl>
              <a:tblPr/>
              <a:tblGrid>
                <a:gridCol w="2814918">
                  <a:extLst>
                    <a:ext uri="{9D8B030D-6E8A-4147-A177-3AD203B41FA5}">
                      <a16:colId xmlns:a16="http://schemas.microsoft.com/office/drawing/2014/main" val="854387355"/>
                    </a:ext>
                  </a:extLst>
                </a:gridCol>
                <a:gridCol w="2814918">
                  <a:extLst>
                    <a:ext uri="{9D8B030D-6E8A-4147-A177-3AD203B41FA5}">
                      <a16:colId xmlns:a16="http://schemas.microsoft.com/office/drawing/2014/main" val="646553076"/>
                    </a:ext>
                  </a:extLst>
                </a:gridCol>
                <a:gridCol w="2814918">
                  <a:extLst>
                    <a:ext uri="{9D8B030D-6E8A-4147-A177-3AD203B41FA5}">
                      <a16:colId xmlns:a16="http://schemas.microsoft.com/office/drawing/2014/main" val="100816295"/>
                    </a:ext>
                  </a:extLst>
                </a:gridCol>
                <a:gridCol w="2814918">
                  <a:extLst>
                    <a:ext uri="{9D8B030D-6E8A-4147-A177-3AD203B41FA5}">
                      <a16:colId xmlns:a16="http://schemas.microsoft.com/office/drawing/2014/main" val="1687031217"/>
                    </a:ext>
                  </a:extLst>
                </a:gridCol>
              </a:tblGrid>
              <a:tr h="520874">
                <a:tc>
                  <a:txBody>
                    <a:bodyPr/>
                    <a:lstStyle/>
                    <a:p>
                      <a:pPr algn="ctr" rtl="0" fontAlgn="base"/>
                      <a:r>
                        <a:rPr lang="en-US" sz="1300" b="1" i="0">
                          <a:effectLst/>
                          <a:latin typeface="Calibri" panose="020F0502020204030204" pitchFamily="34" charset="0"/>
                        </a:rPr>
                        <a:t>Threat </a:t>
                      </a:r>
                      <a:endParaRPr lang="en-US" sz="1300" b="1"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300" b="1" i="0">
                          <a:effectLst/>
                          <a:latin typeface="Calibri" panose="020F0502020204030204" pitchFamily="34" charset="0"/>
                        </a:rPr>
                        <a:t>Impact </a:t>
                      </a:r>
                      <a:endParaRPr lang="en-US" sz="1300" b="1"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300" b="1" i="0">
                          <a:effectLst/>
                          <a:latin typeface="Calibri" panose="020F0502020204030204" pitchFamily="34" charset="0"/>
                        </a:rPr>
                        <a:t>Likelihood (O= Outsider , I=Insider) </a:t>
                      </a:r>
                      <a:endParaRPr lang="en-US" sz="1300" b="1"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300" b="1" i="0">
                          <a:effectLst/>
                          <a:latin typeface="Calibri" panose="020F0502020204030204" pitchFamily="34" charset="0"/>
                        </a:rPr>
                        <a:t>Risk Priority </a:t>
                      </a:r>
                      <a:endParaRPr lang="en-US" sz="1300" b="1" i="0" dirty="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4192231294"/>
                  </a:ext>
                </a:extLst>
              </a:tr>
              <a:tr h="520874">
                <a:tc>
                  <a:txBody>
                    <a:bodyPr/>
                    <a:lstStyle/>
                    <a:p>
                      <a:pPr algn="ctr" rtl="0" fontAlgn="base"/>
                      <a:r>
                        <a:rPr lang="en-US" sz="1300" b="1" i="0">
                          <a:effectLst/>
                          <a:latin typeface="Calibri" panose="020F0502020204030204" pitchFamily="34" charset="0"/>
                        </a:rPr>
                        <a:t>SIS Key Establishing Process (Mass) </a:t>
                      </a:r>
                      <a:endParaRPr lang="en-US" sz="1300" b="1"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Critical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Critical(O) </a:t>
                      </a:r>
                      <a:endParaRPr lang="en-US" sz="1300" b="0" i="0">
                        <a:effectLst/>
                      </a:endParaRPr>
                    </a:p>
                    <a:p>
                      <a:pPr algn="ctr" rtl="0" fontAlgn="base"/>
                      <a:r>
                        <a:rPr lang="en-US" sz="1300" b="0" i="0">
                          <a:effectLst/>
                          <a:latin typeface="Calibri" panose="020F0502020204030204" pitchFamily="34" charset="0"/>
                        </a:rPr>
                        <a:t>High (I)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1 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314447900"/>
                  </a:ext>
                </a:extLst>
              </a:tr>
              <a:tr h="683626">
                <a:tc>
                  <a:txBody>
                    <a:bodyPr/>
                    <a:lstStyle/>
                    <a:p>
                      <a:pPr algn="ctr" rtl="0" fontAlgn="base"/>
                      <a:r>
                        <a:rPr lang="en-US" sz="1300" b="1" i="0">
                          <a:effectLst/>
                          <a:latin typeface="Calibri" panose="020F0502020204030204" pitchFamily="34" charset="0"/>
                        </a:rPr>
                        <a:t>MS-SIS Information Assets (Mass) </a:t>
                      </a:r>
                      <a:endParaRPr lang="en-US" sz="1300" b="1" i="0">
                        <a:effectLst/>
                      </a:endParaRPr>
                    </a:p>
                    <a:p>
                      <a:pPr algn="ctr" rtl="0" fontAlgn="base"/>
                      <a:r>
                        <a:rPr lang="en-US" sz="1300" b="1" i="0">
                          <a:effectLst/>
                          <a:latin typeface="Calibri" panose="020F0502020204030204" pitchFamily="34" charset="0"/>
                        </a:rPr>
                        <a:t>  </a:t>
                      </a:r>
                      <a:endParaRPr lang="en-US" sz="1300" b="1" i="0" dirty="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Critical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Critical(O) </a:t>
                      </a:r>
                      <a:endParaRPr lang="en-US" sz="1300" b="0" i="0">
                        <a:effectLst/>
                      </a:endParaRPr>
                    </a:p>
                    <a:p>
                      <a:pPr algn="ctr" rtl="0" fontAlgn="base"/>
                      <a:r>
                        <a:rPr lang="en-US" sz="1300" b="0" i="0">
                          <a:effectLst/>
                          <a:latin typeface="Calibri" panose="020F0502020204030204" pitchFamily="34" charset="0"/>
                        </a:rPr>
                        <a:t>High (I)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1 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680302099"/>
                  </a:ext>
                </a:extLst>
              </a:tr>
              <a:tr h="369836">
                <a:tc>
                  <a:txBody>
                    <a:bodyPr/>
                    <a:lstStyle/>
                    <a:p>
                      <a:pPr algn="ctr" rtl="0" fontAlgn="base"/>
                      <a:r>
                        <a:rPr lang="en-US" sz="1300" b="1" i="0">
                          <a:effectLst/>
                          <a:latin typeface="Calibri" panose="020F0502020204030204" pitchFamily="34" charset="0"/>
                        </a:rPr>
                        <a:t>MS-SIS Business Process(mass) </a:t>
                      </a:r>
                      <a:endParaRPr lang="en-US" sz="1300" b="1"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Critical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Critical (O) </a:t>
                      </a:r>
                      <a:endParaRPr lang="en-US" sz="1300" b="0" i="0">
                        <a:effectLst/>
                      </a:endParaRPr>
                    </a:p>
                    <a:p>
                      <a:pPr algn="ctr" rtl="0" fontAlgn="base"/>
                      <a:r>
                        <a:rPr lang="en-US" sz="1300" b="0" i="0">
                          <a:effectLst/>
                          <a:latin typeface="Calibri" panose="020F0502020204030204" pitchFamily="34" charset="0"/>
                        </a:rPr>
                        <a:t>High(I)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1 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734747604"/>
                  </a:ext>
                </a:extLst>
              </a:tr>
              <a:tr h="683626">
                <a:tc>
                  <a:txBody>
                    <a:bodyPr/>
                    <a:lstStyle/>
                    <a:p>
                      <a:pPr algn="ctr" rtl="0" fontAlgn="base"/>
                      <a:r>
                        <a:rPr lang="en-US" sz="1300" b="1" i="0">
                          <a:effectLst/>
                          <a:latin typeface="Calibri" panose="020F0502020204030204" pitchFamily="34" charset="0"/>
                        </a:rPr>
                        <a:t>SIS Key Establishing Process (isolated) </a:t>
                      </a:r>
                      <a:endParaRPr lang="en-US" sz="1300" b="1"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High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High (I OR O)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2 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836948968"/>
                  </a:ext>
                </a:extLst>
              </a:tr>
              <a:tr h="520874">
                <a:tc>
                  <a:txBody>
                    <a:bodyPr/>
                    <a:lstStyle/>
                    <a:p>
                      <a:pPr algn="ctr" rtl="0" fontAlgn="base"/>
                      <a:r>
                        <a:rPr lang="en-US" sz="1300" b="1" i="0">
                          <a:effectLst/>
                          <a:latin typeface="Calibri" panose="020F0502020204030204" pitchFamily="34" charset="0"/>
                        </a:rPr>
                        <a:t>MS-SIS Information Assets (isolated) </a:t>
                      </a:r>
                      <a:endParaRPr lang="en-US" sz="1300" b="1"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High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High(O)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2 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887079616"/>
                  </a:ext>
                </a:extLst>
              </a:tr>
              <a:tr h="520874">
                <a:tc>
                  <a:txBody>
                    <a:bodyPr/>
                    <a:lstStyle/>
                    <a:p>
                      <a:pPr algn="ctr" rtl="0" fontAlgn="base"/>
                      <a:r>
                        <a:rPr lang="en-US" sz="1300" b="1" i="0">
                          <a:effectLst/>
                          <a:latin typeface="Calibri" panose="020F0502020204030204" pitchFamily="34" charset="0"/>
                        </a:rPr>
                        <a:t>MS-SIS Informational Assets (Isolated) </a:t>
                      </a:r>
                      <a:endParaRPr lang="en-US" sz="1300" b="1"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High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Moderate(I)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3 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695894164"/>
                  </a:ext>
                </a:extLst>
              </a:tr>
              <a:tr h="520874">
                <a:tc>
                  <a:txBody>
                    <a:bodyPr/>
                    <a:lstStyle/>
                    <a:p>
                      <a:pPr algn="ctr" rtl="0" fontAlgn="base"/>
                      <a:r>
                        <a:rPr lang="en-US" sz="1300" b="1" i="0">
                          <a:effectLst/>
                          <a:latin typeface="Calibri" panose="020F0502020204030204" pitchFamily="34" charset="0"/>
                        </a:rPr>
                        <a:t>MS-SIS Business Processes (Isolated) </a:t>
                      </a:r>
                      <a:endParaRPr lang="en-US" sz="1300" b="1"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Moderate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High (O or I)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3 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947693525"/>
                  </a:ext>
                </a:extLst>
              </a:tr>
              <a:tr h="520874">
                <a:tc>
                  <a:txBody>
                    <a:bodyPr/>
                    <a:lstStyle/>
                    <a:p>
                      <a:pPr algn="ctr" rtl="0" fontAlgn="base"/>
                      <a:r>
                        <a:rPr lang="en-US" sz="1300" b="1" i="0">
                          <a:effectLst/>
                          <a:latin typeface="Calibri" panose="020F0502020204030204" pitchFamily="34" charset="0"/>
                        </a:rPr>
                        <a:t>MS-SIS Operational Assets(Mass) </a:t>
                      </a:r>
                      <a:endParaRPr lang="en-US" sz="1300" b="1"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Low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Moderate(O) </a:t>
                      </a:r>
                      <a:endParaRPr lang="en-US" sz="1300" b="0" i="0">
                        <a:effectLst/>
                      </a:endParaRPr>
                    </a:p>
                    <a:p>
                      <a:pPr algn="ctr" rtl="0" fontAlgn="base"/>
                      <a:r>
                        <a:rPr lang="en-US" sz="1300" b="0" i="0">
                          <a:effectLst/>
                          <a:latin typeface="Calibri" panose="020F0502020204030204" pitchFamily="34" charset="0"/>
                        </a:rPr>
                        <a:t>Low(I)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4 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748106580"/>
                  </a:ext>
                </a:extLst>
              </a:tr>
              <a:tr h="520874">
                <a:tc>
                  <a:txBody>
                    <a:bodyPr/>
                    <a:lstStyle/>
                    <a:p>
                      <a:pPr algn="ctr" rtl="0" fontAlgn="base"/>
                      <a:r>
                        <a:rPr lang="en-US" sz="1300" b="1" i="0">
                          <a:effectLst/>
                          <a:latin typeface="Calibri" panose="020F0502020204030204" pitchFamily="34" charset="0"/>
                        </a:rPr>
                        <a:t>MS-SIS Operational Assets (Low) </a:t>
                      </a:r>
                      <a:endParaRPr lang="en-US" sz="1300" b="1" i="0" dirty="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Low </a:t>
                      </a:r>
                      <a:endParaRPr lang="en-US" sz="1300" b="0" i="0" dirty="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Low(I or O) </a:t>
                      </a:r>
                      <a:endParaRPr lang="en-US" sz="1300" b="0" i="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300" b="0" i="0">
                          <a:effectLst/>
                          <a:latin typeface="Calibri" panose="020F0502020204030204" pitchFamily="34" charset="0"/>
                        </a:rPr>
                        <a:t>4 </a:t>
                      </a:r>
                      <a:endParaRPr lang="en-US" sz="1300" b="0" i="0" dirty="0">
                        <a:effectLst/>
                      </a:endParaRPr>
                    </a:p>
                  </a:txBody>
                  <a:tcPr marL="36654" marR="36654" marT="18327" marB="1832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524184444"/>
                  </a:ext>
                </a:extLst>
              </a:tr>
            </a:tbl>
          </a:graphicData>
        </a:graphic>
      </p:graphicFrame>
    </p:spTree>
    <p:extLst>
      <p:ext uri="{BB962C8B-B14F-4D97-AF65-F5344CB8AC3E}">
        <p14:creationId xmlns:p14="http://schemas.microsoft.com/office/powerpoint/2010/main" val="1924954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Engineering</a:t>
            </a:r>
          </a:p>
        </p:txBody>
      </p:sp>
      <p:graphicFrame>
        <p:nvGraphicFramePr>
          <p:cNvPr id="7" name="Table 6"/>
          <p:cNvGraphicFramePr>
            <a:graphicFrameLocks noGrp="1"/>
          </p:cNvGraphicFramePr>
          <p:nvPr>
            <p:extLst>
              <p:ext uri="{D42A27DB-BD31-4B8C-83A1-F6EECF244321}">
                <p14:modId xmlns:p14="http://schemas.microsoft.com/office/powerpoint/2010/main" val="499016909"/>
              </p:ext>
            </p:extLst>
          </p:nvPr>
        </p:nvGraphicFramePr>
        <p:xfrm>
          <a:off x="457200" y="1392261"/>
          <a:ext cx="11467880" cy="4630644"/>
        </p:xfrm>
        <a:graphic>
          <a:graphicData uri="http://schemas.openxmlformats.org/drawingml/2006/table">
            <a:tbl>
              <a:tblPr/>
              <a:tblGrid>
                <a:gridCol w="2293576">
                  <a:extLst>
                    <a:ext uri="{9D8B030D-6E8A-4147-A177-3AD203B41FA5}">
                      <a16:colId xmlns:a16="http://schemas.microsoft.com/office/drawing/2014/main" val="2729769180"/>
                    </a:ext>
                  </a:extLst>
                </a:gridCol>
                <a:gridCol w="1321723">
                  <a:extLst>
                    <a:ext uri="{9D8B030D-6E8A-4147-A177-3AD203B41FA5}">
                      <a16:colId xmlns:a16="http://schemas.microsoft.com/office/drawing/2014/main" val="117284576"/>
                    </a:ext>
                  </a:extLst>
                </a:gridCol>
                <a:gridCol w="2313012">
                  <a:extLst>
                    <a:ext uri="{9D8B030D-6E8A-4147-A177-3AD203B41FA5}">
                      <a16:colId xmlns:a16="http://schemas.microsoft.com/office/drawing/2014/main" val="1374465455"/>
                    </a:ext>
                  </a:extLst>
                </a:gridCol>
                <a:gridCol w="1158289">
                  <a:extLst>
                    <a:ext uri="{9D8B030D-6E8A-4147-A177-3AD203B41FA5}">
                      <a16:colId xmlns:a16="http://schemas.microsoft.com/office/drawing/2014/main" val="1384746162"/>
                    </a:ext>
                  </a:extLst>
                </a:gridCol>
                <a:gridCol w="4381280">
                  <a:extLst>
                    <a:ext uri="{9D8B030D-6E8A-4147-A177-3AD203B41FA5}">
                      <a16:colId xmlns:a16="http://schemas.microsoft.com/office/drawing/2014/main" val="3488993601"/>
                    </a:ext>
                  </a:extLst>
                </a:gridCol>
              </a:tblGrid>
              <a:tr h="441766">
                <a:tc>
                  <a:txBody>
                    <a:bodyPr/>
                    <a:lstStyle/>
                    <a:p>
                      <a:pPr algn="ctr" rtl="0" fontAlgn="base"/>
                      <a:r>
                        <a:rPr lang="en-US" sz="1500" b="1" i="0">
                          <a:effectLst/>
                          <a:latin typeface="Calibri" panose="020F0502020204030204" pitchFamily="34" charset="0"/>
                        </a:rPr>
                        <a:t>Threat </a:t>
                      </a:r>
                      <a:endParaRPr lang="en-US" sz="1500" b="1" i="0" dirty="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Impact </a:t>
                      </a:r>
                      <a:endParaRPr lang="en-US" sz="1500" b="1" i="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Likelihood (O=Outsider , I=Insider) </a:t>
                      </a:r>
                      <a:endParaRPr lang="en-US" sz="1500" b="1" i="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Risk Priority </a:t>
                      </a:r>
                      <a:endParaRPr lang="en-US" sz="1500" b="1" i="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just" rtl="0" fontAlgn="base"/>
                      <a:r>
                        <a:rPr lang="en-US" sz="1500" b="1" i="0">
                          <a:effectLst/>
                          <a:latin typeface="Calibri" panose="020F0502020204030204" pitchFamily="34" charset="0"/>
                        </a:rPr>
                        <a:t>Security Requirements </a:t>
                      </a:r>
                      <a:endParaRPr lang="en-US" sz="1500" b="1" i="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885394790"/>
                  </a:ext>
                </a:extLst>
              </a:tr>
              <a:tr h="1096421">
                <a:tc>
                  <a:txBody>
                    <a:bodyPr/>
                    <a:lstStyle/>
                    <a:p>
                      <a:pPr algn="ctr" rtl="0" fontAlgn="base"/>
                      <a:r>
                        <a:rPr lang="en-US" sz="1500" b="1" i="0">
                          <a:effectLst/>
                          <a:latin typeface="Calibri" panose="020F0502020204030204" pitchFamily="34" charset="0"/>
                        </a:rPr>
                        <a:t>SIS Key Establishing Process (Mass) </a:t>
                      </a:r>
                      <a:endParaRPr lang="en-US" sz="1500" b="1" i="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 </a:t>
                      </a:r>
                      <a:endParaRPr lang="en-US" sz="1500" b="0" i="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Critical(O) </a:t>
                      </a:r>
                      <a:endParaRPr lang="en-US" sz="1500" b="0" i="0">
                        <a:effectLst/>
                      </a:endParaRPr>
                    </a:p>
                    <a:p>
                      <a:pPr algn="ctr" rtl="0" fontAlgn="base"/>
                      <a:r>
                        <a:rPr lang="en-US" sz="1500" b="0" i="0">
                          <a:effectLst/>
                          <a:latin typeface="Calibri" panose="020F0502020204030204" pitchFamily="34" charset="0"/>
                        </a:rPr>
                        <a:t>High (I) </a:t>
                      </a:r>
                      <a:endParaRPr lang="en-US" sz="1500" b="0" i="0" dirty="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1 </a:t>
                      </a:r>
                      <a:endParaRPr lang="en-US" sz="1500" b="0" i="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SR 1: The key must withstand common decryption techniques (Brute force for example) </a:t>
                      </a:r>
                      <a:endParaRPr lang="en-US" sz="1500" b="0" i="0">
                        <a:effectLst/>
                      </a:endParaRPr>
                    </a:p>
                    <a:p>
                      <a:pPr algn="just" rtl="0" fontAlgn="base"/>
                      <a:r>
                        <a:rPr lang="en-US" sz="1500" b="0" i="0">
                          <a:effectLst/>
                          <a:latin typeface="Calibri" panose="020F0502020204030204" pitchFamily="34" charset="0"/>
                        </a:rPr>
                        <a:t>SR 2: Keys must not be stored in an encrypted format. </a:t>
                      </a:r>
                      <a:endParaRPr lang="en-US" sz="1500" b="0" i="0">
                        <a:effectLst/>
                      </a:endParaRPr>
                    </a:p>
                    <a:p>
                      <a:pPr algn="just" rtl="0" fontAlgn="base"/>
                      <a:r>
                        <a:rPr lang="en-US" sz="1500" b="0" i="0">
                          <a:effectLst/>
                          <a:latin typeface="Calibri" panose="020F0502020204030204" pitchFamily="34" charset="0"/>
                        </a:rPr>
                        <a:t>SR 3: Keys must be changed regularly </a:t>
                      </a:r>
                      <a:endParaRPr lang="en-US" sz="1500" b="0" i="0">
                        <a:effectLst/>
                      </a:endParaRPr>
                    </a:p>
                    <a:p>
                      <a:pPr algn="just" rtl="0" fontAlgn="base"/>
                      <a:r>
                        <a:rPr lang="en-US" sz="1500" b="0" i="0">
                          <a:effectLst/>
                          <a:latin typeface="Calibri" panose="020F0502020204030204" pitchFamily="34" charset="0"/>
                        </a:rPr>
                        <a:t>  </a:t>
                      </a:r>
                      <a:endParaRPr lang="en-US" sz="1500" b="0" i="0" dirty="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817329568"/>
                  </a:ext>
                </a:extLst>
              </a:tr>
              <a:tr h="2771852">
                <a:tc>
                  <a:txBody>
                    <a:bodyPr/>
                    <a:lstStyle/>
                    <a:p>
                      <a:pPr algn="ctr" rtl="0" fontAlgn="base"/>
                      <a:r>
                        <a:rPr lang="en-US" sz="1500" b="1" i="0">
                          <a:effectLst/>
                          <a:latin typeface="Calibri" panose="020F0502020204030204" pitchFamily="34" charset="0"/>
                        </a:rPr>
                        <a:t>MS-SIS Information Assets (Mass) </a:t>
                      </a:r>
                      <a:endParaRPr lang="en-US" sz="1500" b="1" i="0">
                        <a:effectLst/>
                      </a:endParaRPr>
                    </a:p>
                    <a:p>
                      <a:pPr algn="ctr" rtl="0" fontAlgn="base"/>
                      <a:r>
                        <a:rPr lang="en-US" sz="1500" b="1" i="0">
                          <a:effectLst/>
                          <a:latin typeface="Calibri" panose="020F0502020204030204" pitchFamily="34" charset="0"/>
                        </a:rPr>
                        <a:t>  </a:t>
                      </a:r>
                      <a:endParaRPr lang="en-US" sz="1500" b="1" i="0" dirty="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 </a:t>
                      </a:r>
                      <a:endParaRPr lang="en-US" sz="1500" b="0" i="0" dirty="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Critical(O) </a:t>
                      </a:r>
                      <a:endParaRPr lang="en-US" sz="1500" b="0" i="0">
                        <a:effectLst/>
                      </a:endParaRPr>
                    </a:p>
                    <a:p>
                      <a:pPr algn="ctr" rtl="0" fontAlgn="base"/>
                      <a:r>
                        <a:rPr lang="en-US" sz="1500" b="0" i="0">
                          <a:effectLst/>
                          <a:latin typeface="Calibri" panose="020F0502020204030204" pitchFamily="34" charset="0"/>
                        </a:rPr>
                        <a:t>High (I) </a:t>
                      </a:r>
                      <a:endParaRPr lang="en-US" sz="1500" b="0" i="0" dirty="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1 </a:t>
                      </a:r>
                      <a:endParaRPr lang="en-US" sz="1500" b="0" i="0" dirty="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SR 4: The Asset can only be accessed by authorized personnel </a:t>
                      </a:r>
                      <a:endParaRPr lang="en-US" sz="1500" b="0" i="0">
                        <a:effectLst/>
                      </a:endParaRPr>
                    </a:p>
                    <a:p>
                      <a:pPr algn="just" rtl="0" fontAlgn="base"/>
                      <a:r>
                        <a:rPr lang="en-US" sz="1500" b="0" i="0">
                          <a:effectLst/>
                          <a:latin typeface="Calibri" panose="020F0502020204030204" pitchFamily="34" charset="0"/>
                        </a:rPr>
                        <a:t>SR 5: Use access control so that only user agent’s data can be accessed. </a:t>
                      </a:r>
                      <a:endParaRPr lang="en-US" sz="1500" b="0" i="0">
                        <a:effectLst/>
                      </a:endParaRPr>
                    </a:p>
                    <a:p>
                      <a:pPr algn="just" rtl="0" fontAlgn="base"/>
                      <a:r>
                        <a:rPr lang="en-US" sz="1500" b="0" i="0">
                          <a:effectLst/>
                          <a:latin typeface="Calibri" panose="020F0502020204030204" pitchFamily="34" charset="0"/>
                        </a:rPr>
                        <a:t>(for system admin) SR 6: Provide immutable logging for all access </a:t>
                      </a:r>
                      <a:endParaRPr lang="en-US" sz="1500" b="0" i="0">
                        <a:effectLst/>
                      </a:endParaRPr>
                    </a:p>
                    <a:p>
                      <a:pPr algn="just" rtl="0" fontAlgn="base"/>
                      <a:r>
                        <a:rPr lang="en-US" sz="1500" b="0" i="0">
                          <a:effectLst/>
                          <a:latin typeface="Calibri" panose="020F0502020204030204" pitchFamily="34" charset="0"/>
                        </a:rPr>
                        <a:t>SR 6a: Regular audits of access logs  </a:t>
                      </a:r>
                      <a:endParaRPr lang="en-US" sz="1500" b="0" i="0">
                        <a:effectLst/>
                      </a:endParaRPr>
                    </a:p>
                    <a:p>
                      <a:pPr algn="just" rtl="0" fontAlgn="base"/>
                      <a:r>
                        <a:rPr lang="en-US" sz="1500" b="0" i="0">
                          <a:effectLst/>
                          <a:latin typeface="Calibri" panose="020F0502020204030204" pitchFamily="34" charset="0"/>
                        </a:rPr>
                        <a:t>SR 6b: Strict background checks of system admin </a:t>
                      </a:r>
                      <a:endParaRPr lang="en-US" sz="1500" b="0" i="0">
                        <a:effectLst/>
                      </a:endParaRPr>
                    </a:p>
                    <a:p>
                      <a:pPr algn="just" rtl="0" fontAlgn="base"/>
                      <a:r>
                        <a:rPr lang="en-US" sz="1500" b="0" i="0">
                          <a:effectLst/>
                          <a:latin typeface="Calibri" panose="020F0502020204030204" pitchFamily="34" charset="0"/>
                        </a:rPr>
                        <a:t>SR 7: Protect confidentiality of data on transit (network links) </a:t>
                      </a:r>
                      <a:endParaRPr lang="en-US" sz="1500" b="0" i="0">
                        <a:effectLst/>
                      </a:endParaRPr>
                    </a:p>
                    <a:p>
                      <a:pPr algn="just" rtl="0" fontAlgn="base"/>
                      <a:r>
                        <a:rPr lang="en-US" sz="1500" b="0" i="0">
                          <a:effectLst/>
                          <a:latin typeface="Calibri" panose="020F0502020204030204" pitchFamily="34" charset="0"/>
                        </a:rPr>
                        <a:t>SR 8: Constantly backup data </a:t>
                      </a:r>
                      <a:endParaRPr lang="en-US" sz="1500" b="0" i="0">
                        <a:effectLst/>
                      </a:endParaRPr>
                    </a:p>
                    <a:p>
                      <a:pPr algn="just" rtl="0" fontAlgn="base"/>
                      <a:r>
                        <a:rPr lang="en-US" sz="1500" b="0" i="0">
                          <a:effectLst/>
                          <a:latin typeface="Calibri" panose="020F0502020204030204" pitchFamily="34" charset="0"/>
                        </a:rPr>
                        <a:t>  </a:t>
                      </a:r>
                      <a:endParaRPr lang="en-US" sz="1500" b="0" i="0">
                        <a:effectLst/>
                      </a:endParaRPr>
                    </a:p>
                    <a:p>
                      <a:pPr algn="just" rtl="0" fontAlgn="base"/>
                      <a:r>
                        <a:rPr lang="en-US" sz="1500" b="0" i="0">
                          <a:effectLst/>
                          <a:latin typeface="Calibri" panose="020F0502020204030204" pitchFamily="34" charset="0"/>
                        </a:rPr>
                        <a:t>  </a:t>
                      </a:r>
                      <a:endParaRPr lang="en-US" sz="1500" b="0" i="0" dirty="0">
                        <a:effectLst/>
                      </a:endParaRPr>
                    </a:p>
                  </a:txBody>
                  <a:tcPr marL="19549" marR="19549" marT="9774" marB="97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11101609"/>
                  </a:ext>
                </a:extLst>
              </a:tr>
            </a:tbl>
          </a:graphicData>
        </a:graphic>
      </p:graphicFrame>
    </p:spTree>
    <p:extLst>
      <p:ext uri="{BB962C8B-B14F-4D97-AF65-F5344CB8AC3E}">
        <p14:creationId xmlns:p14="http://schemas.microsoft.com/office/powerpoint/2010/main" val="31039234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46438772"/>
              </p:ext>
            </p:extLst>
          </p:nvPr>
        </p:nvGraphicFramePr>
        <p:xfrm>
          <a:off x="342153" y="593733"/>
          <a:ext cx="10954870" cy="5820619"/>
        </p:xfrm>
        <a:graphic>
          <a:graphicData uri="http://schemas.openxmlformats.org/drawingml/2006/table">
            <a:tbl>
              <a:tblPr/>
              <a:tblGrid>
                <a:gridCol w="2190974">
                  <a:extLst>
                    <a:ext uri="{9D8B030D-6E8A-4147-A177-3AD203B41FA5}">
                      <a16:colId xmlns:a16="http://schemas.microsoft.com/office/drawing/2014/main" val="2672313910"/>
                    </a:ext>
                  </a:extLst>
                </a:gridCol>
                <a:gridCol w="1385944">
                  <a:extLst>
                    <a:ext uri="{9D8B030D-6E8A-4147-A177-3AD203B41FA5}">
                      <a16:colId xmlns:a16="http://schemas.microsoft.com/office/drawing/2014/main" val="3976279909"/>
                    </a:ext>
                  </a:extLst>
                </a:gridCol>
                <a:gridCol w="2106705">
                  <a:extLst>
                    <a:ext uri="{9D8B030D-6E8A-4147-A177-3AD203B41FA5}">
                      <a16:colId xmlns:a16="http://schemas.microsoft.com/office/drawing/2014/main" val="1978434833"/>
                    </a:ext>
                  </a:extLst>
                </a:gridCol>
                <a:gridCol w="1810871">
                  <a:extLst>
                    <a:ext uri="{9D8B030D-6E8A-4147-A177-3AD203B41FA5}">
                      <a16:colId xmlns:a16="http://schemas.microsoft.com/office/drawing/2014/main" val="3633398144"/>
                    </a:ext>
                  </a:extLst>
                </a:gridCol>
                <a:gridCol w="3460376">
                  <a:extLst>
                    <a:ext uri="{9D8B030D-6E8A-4147-A177-3AD203B41FA5}">
                      <a16:colId xmlns:a16="http://schemas.microsoft.com/office/drawing/2014/main" val="4041288334"/>
                    </a:ext>
                  </a:extLst>
                </a:gridCol>
              </a:tblGrid>
              <a:tr h="1884907">
                <a:tc>
                  <a:txBody>
                    <a:bodyPr/>
                    <a:lstStyle/>
                    <a:p>
                      <a:pPr algn="ctr" rtl="0" fontAlgn="base"/>
                      <a:r>
                        <a:rPr lang="en-US" sz="1500" b="1" i="0">
                          <a:effectLst/>
                          <a:latin typeface="Calibri" panose="020F0502020204030204" pitchFamily="34" charset="0"/>
                        </a:rPr>
                        <a:t>MS-SIS Business Process(mass) </a:t>
                      </a:r>
                      <a:endParaRPr lang="en-US" sz="1500" b="1" i="0" dirty="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a:noFill/>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a:noFill/>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 (O) </a:t>
                      </a:r>
                      <a:endParaRPr lang="en-US" sz="1500" b="0" i="0">
                        <a:effectLst/>
                      </a:endParaRPr>
                    </a:p>
                    <a:p>
                      <a:pPr algn="ctr" rtl="0" fontAlgn="base"/>
                      <a:r>
                        <a:rPr lang="en-US" sz="1500" b="0" i="0">
                          <a:effectLst/>
                          <a:latin typeface="Calibri" panose="020F0502020204030204" pitchFamily="34" charset="0"/>
                        </a:rPr>
                        <a:t>High(I)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a:noFill/>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1 </a:t>
                      </a:r>
                      <a:endParaRPr lang="en-US" sz="1500" b="0" i="0" dirty="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a:noFill/>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SR 9: Protect all connections to block known attacks  </a:t>
                      </a:r>
                      <a:endParaRPr lang="en-US" sz="1500" b="0" i="0">
                        <a:effectLst/>
                      </a:endParaRPr>
                    </a:p>
                    <a:p>
                      <a:pPr algn="just" rtl="0" fontAlgn="base"/>
                      <a:r>
                        <a:rPr lang="en-US" sz="1500" b="0" i="0">
                          <a:effectLst/>
                          <a:latin typeface="Calibri" panose="020F0502020204030204" pitchFamily="34" charset="0"/>
                        </a:rPr>
                        <a:t>SR 10:</a:t>
                      </a:r>
                      <a:r>
                        <a:rPr lang="en-US" sz="1500" b="0" i="0">
                          <a:effectLst/>
                          <a:latin typeface="Arial" panose="020B0604020202020204" pitchFamily="34" charset="0"/>
                        </a:rPr>
                        <a:t> </a:t>
                      </a:r>
                      <a:r>
                        <a:rPr lang="en-US" sz="1500" b="0" i="0">
                          <a:effectLst/>
                          <a:latin typeface="Calibri" panose="020F0502020204030204" pitchFamily="34" charset="0"/>
                        </a:rPr>
                        <a:t>Use secure application software configurations </a:t>
                      </a:r>
                      <a:endParaRPr lang="en-US" sz="1500" b="0" i="0">
                        <a:effectLst/>
                      </a:endParaRPr>
                    </a:p>
                    <a:p>
                      <a:pPr algn="just" rtl="0" fontAlgn="base"/>
                      <a:r>
                        <a:rPr lang="en-US" sz="1500" b="0" i="0">
                          <a:effectLst/>
                          <a:latin typeface="Calibri" panose="020F0502020204030204" pitchFamily="34" charset="0"/>
                        </a:rPr>
                        <a:t>SR 10a: Maintain Security patches for application software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a:noFill/>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02243588"/>
                  </a:ext>
                </a:extLst>
              </a:tr>
              <a:tr h="452265">
                <a:tc>
                  <a:txBody>
                    <a:bodyPr/>
                    <a:lstStyle/>
                    <a:p>
                      <a:pPr algn="ctr" rtl="0" fontAlgn="base"/>
                      <a:r>
                        <a:rPr lang="en-US" sz="1500" b="1" i="0">
                          <a:effectLst/>
                          <a:latin typeface="Calibri" panose="020F0502020204030204" pitchFamily="34" charset="0"/>
                        </a:rPr>
                        <a:t>SIS Key Establishing Process (isolated) </a:t>
                      </a:r>
                      <a:endParaRPr lang="en-US" sz="1500" b="1"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(I OR O)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2 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Already dealt with by SR 1, SR 2, SR 3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186691214"/>
                  </a:ext>
                </a:extLst>
              </a:tr>
              <a:tr h="1168586">
                <a:tc>
                  <a:txBody>
                    <a:bodyPr/>
                    <a:lstStyle/>
                    <a:p>
                      <a:pPr algn="ctr" rtl="0" fontAlgn="base"/>
                      <a:r>
                        <a:rPr lang="en-US" sz="1500" b="1" i="0">
                          <a:effectLst/>
                          <a:latin typeface="Calibri" panose="020F0502020204030204" pitchFamily="34" charset="0"/>
                        </a:rPr>
                        <a:t>MS-SIS Information Assets (isolated) </a:t>
                      </a:r>
                      <a:endParaRPr lang="en-US" sz="1500" b="1"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High(O)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2 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SR 11: Data must be securely encrypted before uploading  </a:t>
                      </a:r>
                      <a:endParaRPr lang="en-US" sz="1500" b="0" i="0">
                        <a:effectLst/>
                      </a:endParaRPr>
                    </a:p>
                    <a:p>
                      <a:pPr algn="just" rtl="0" fontAlgn="base"/>
                      <a:r>
                        <a:rPr lang="en-US" sz="1500" b="0" i="0">
                          <a:effectLst/>
                          <a:latin typeface="Calibri" panose="020F0502020204030204" pitchFamily="34" charset="0"/>
                        </a:rPr>
                        <a:t>SR 12: Each log in by user agent must be logged. </a:t>
                      </a:r>
                      <a:endParaRPr lang="en-US" sz="1500" b="0" i="0">
                        <a:effectLst/>
                      </a:endParaRPr>
                    </a:p>
                    <a:p>
                      <a:pPr algn="just" rtl="0" fontAlgn="base"/>
                      <a:r>
                        <a:rPr lang="en-US" sz="1500" b="0" i="0">
                          <a:effectLst/>
                          <a:latin typeface="Calibri" panose="020F0502020204030204" pitchFamily="34" charset="0"/>
                        </a:rPr>
                        <a:t>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188632175"/>
                  </a:ext>
                </a:extLst>
              </a:tr>
              <a:tr h="452265">
                <a:tc>
                  <a:txBody>
                    <a:bodyPr/>
                    <a:lstStyle/>
                    <a:p>
                      <a:pPr algn="ctr" rtl="0" fontAlgn="base"/>
                      <a:r>
                        <a:rPr lang="en-US" sz="1500" b="1" i="0">
                          <a:effectLst/>
                          <a:latin typeface="Calibri" panose="020F0502020204030204" pitchFamily="34" charset="0"/>
                        </a:rPr>
                        <a:t>MS-SIS Informational Assets (Isolated) </a:t>
                      </a:r>
                      <a:endParaRPr lang="en-US" sz="1500" b="1"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1">
                          <a:effectLst/>
                          <a:latin typeface="Calibri" panose="020F0502020204030204" pitchFamily="34" charset="0"/>
                        </a:rPr>
                        <a:t>Moderate(I</a:t>
                      </a:r>
                      <a:r>
                        <a:rPr lang="en-US" sz="1500" b="0" i="0">
                          <a:effectLst/>
                          <a:latin typeface="Calibri" panose="020F0502020204030204" pitchFamily="34" charset="0"/>
                        </a:rPr>
                        <a:t>) </a:t>
                      </a:r>
                      <a:endParaRPr lang="en-US" sz="1500" b="0" i="0" dirty="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3 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Dealt with by SR 4-8 and SR 11, SR 12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288433396"/>
                  </a:ext>
                </a:extLst>
              </a:tr>
              <a:tr h="452265">
                <a:tc>
                  <a:txBody>
                    <a:bodyPr/>
                    <a:lstStyle/>
                    <a:p>
                      <a:pPr algn="ctr" rtl="0" fontAlgn="base"/>
                      <a:r>
                        <a:rPr lang="en-US" sz="1500" b="1" i="0">
                          <a:effectLst/>
                          <a:latin typeface="Calibri" panose="020F0502020204030204" pitchFamily="34" charset="0"/>
                        </a:rPr>
                        <a:t>MS-SIS Business Processes (Isolated) </a:t>
                      </a:r>
                      <a:endParaRPr lang="en-US" sz="1500" b="1"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Moderate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(O or I)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3 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Covered in SR 9, 10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4217162368"/>
                  </a:ext>
                </a:extLst>
              </a:tr>
              <a:tr h="861590">
                <a:tc>
                  <a:txBody>
                    <a:bodyPr/>
                    <a:lstStyle/>
                    <a:p>
                      <a:pPr algn="ctr" rtl="0" fontAlgn="base"/>
                      <a:r>
                        <a:rPr lang="en-US" sz="1500" b="1" i="0">
                          <a:effectLst/>
                          <a:latin typeface="Calibri" panose="020F0502020204030204" pitchFamily="34" charset="0"/>
                        </a:rPr>
                        <a:t>MS-SIS Operational Assets Inventory(Mass) </a:t>
                      </a:r>
                      <a:endParaRPr lang="en-US" sz="1500" b="1"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Low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Moderate(O) </a:t>
                      </a:r>
                      <a:endParaRPr lang="en-US" sz="1500" b="0" i="0">
                        <a:effectLst/>
                      </a:endParaRPr>
                    </a:p>
                    <a:p>
                      <a:pPr algn="ctr" rtl="0" fontAlgn="base"/>
                      <a:r>
                        <a:rPr lang="en-US" sz="1500" b="0" i="0">
                          <a:effectLst/>
                          <a:latin typeface="Calibri" panose="020F0502020204030204" pitchFamily="34" charset="0"/>
                        </a:rPr>
                        <a:t>Low(I)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4 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SR 13: The asset (inventory) must be regularly checked for unauthorized changes </a:t>
                      </a:r>
                      <a:endParaRPr lang="en-US" sz="1500" b="0" i="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639644824"/>
                  </a:ext>
                </a:extLst>
              </a:tr>
              <a:tr h="452265">
                <a:tc>
                  <a:txBody>
                    <a:bodyPr/>
                    <a:lstStyle/>
                    <a:p>
                      <a:pPr algn="ctr" rtl="0" fontAlgn="base"/>
                      <a:r>
                        <a:rPr lang="en-US" sz="1500" b="1" i="0">
                          <a:effectLst/>
                          <a:latin typeface="Calibri" panose="020F0502020204030204" pitchFamily="34" charset="0"/>
                        </a:rPr>
                        <a:t>MS-SIS Operational Assets Inventory (Low) </a:t>
                      </a:r>
                      <a:endParaRPr lang="en-US" sz="1500" b="1" i="0" dirty="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Low </a:t>
                      </a:r>
                      <a:endParaRPr lang="en-US" sz="1500" b="0" i="0" dirty="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Low(I or O) </a:t>
                      </a:r>
                      <a:endParaRPr lang="en-US" sz="1500" b="0" i="0" dirty="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4 </a:t>
                      </a:r>
                      <a:endParaRPr lang="en-US" sz="1500" b="0" i="0" dirty="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Covered in SR 13 </a:t>
                      </a:r>
                      <a:endParaRPr lang="en-US" sz="1500" b="0" i="0" dirty="0">
                        <a:effectLst/>
                      </a:endParaRPr>
                    </a:p>
                  </a:txBody>
                  <a:tcPr marL="19184" marR="19184" marT="9592" marB="9592">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4131424136"/>
                  </a:ext>
                </a:extLst>
              </a:tr>
            </a:tbl>
          </a:graphicData>
        </a:graphic>
      </p:graphicFrame>
    </p:spTree>
    <p:extLst>
      <p:ext uri="{BB962C8B-B14F-4D97-AF65-F5344CB8AC3E}">
        <p14:creationId xmlns:p14="http://schemas.microsoft.com/office/powerpoint/2010/main" val="1696213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Engineering </a:t>
            </a:r>
          </a:p>
        </p:txBody>
      </p:sp>
      <p:sp>
        <p:nvSpPr>
          <p:cNvPr id="8" name="AutoShape 10" descr="data:image/png;base64,iVBORw0KGgoAAAANSUhEUgAAAgUAAAGTCAYAAAC4S2HOAAAAAXNSR0IArs4c6QAAAARnQU1BAACxjwv8YQUAAAAJcEhZcwAADsMAAA7DAcdvqGQAAL6LSURBVHhe7J0FgBXV98e/L7c76W4BsRXBbuxuMbG782fX307E7sbAxkBRsEjpru3ul//7vTOz+7ZgF3bZOh8d3ps7PW92zveee+65tqCiqqoKgiAIgiB0PcLCwsxvgN38FARBEAShiyOiQBAEQRAEjYgCQRAEQRA0IgoEQRAEQdCIKBAEQRAEQSOiQBAEQRAEjXRJFJqNx1eJb5Y/ieTIPkiO6o0wR5Qu9/orkF+xCWsL5yA2LA0944YjypUIm82GYNCPUm8BNhYvRmJED+zc42jYbaJJBUEQ2prQLokiCoRmoR4X/LL6Ncxa/74WA/6Al6XGMv1pQ7grBh5/mVrmU3N2NbHYBpcjDJW+Mr36OTs/g9TofmqZXioIgiC0ESIKhK2mpCoXL8yeCKfdhd37HA+HzakEQKUSC8Zyt9Mw/OHOaPhUecAsdzlcShc4sL5wIVbm/YW+CTvhxB3uhsPuNFYQBEEQ2gQRBcJWQU/Al4sfwX/ZP2F094OxOGuGEgQV5tKmMbLbQViTPxflngLtLWATBJsXBEEQhLZBMhoKW4XPX4WV+X8iLjxNGfWiZgsCsijzJwxJ3QuBYACLsn82SwVBEIT2gIgCoclklq5Ela8Mg1P2wOr8f83S5uEP+uC0uxHhisaagjlqnjEJgiAIQntARIHQZDYWLYTNZkd67ED4Ah6ztPksyvoFcRHpyCtfr4MRBUEQhPaBiAKhyRRVZutafk7pOrNk6yhW+4kNS4HHX649B1vC5/Nhwdy5+OWH7zBvzhz4/X5ziSAIgtCSiCgQmkFQdzH0+MrN+a0nzBmpP4PBgP5sCHZ/XLFsKR688Qpcf85xuPXi03HVWcfg+ovPxfKlS/VyQRAEoeUQUSA0GSYkCiKAcJeRrGhb8PqrtNfBYXeZJfVZvGABbj/3eHzy4UdYuK4Q6/L9WJ9dih++noZJZ5yIP/+YhUCgcVEhCIIgNA8RBUKTSYvpD1/Ai+SoPmbJ1hHlTkBxVS7iw7s1mqeATQRP3nUD/lmeiawSn86D4Ff2v8ITRF5pAKvXbMQVF5yLJYsWicdAEAShhRBRIDSZbjFDdWriosos9ekwS5vPkJS9UFyRpfY3GA5bw56COf/8gxmz56Gk0o+AMvqBQFCty2YHmxIVNrjsNtjK8/HSs8/C6/WKMBAEQWgBRBQITYZxALFhqViROxvxEelmafOJDktCmbcIg5P3ajTN8Zeffoyz9g/DYTtHYo/B4Th7n1g8fnoqnj89HU+d2B3hShxUeoP48fvvkJ2VJaJAEAShBRBRIDQZegd26XE0skpWYnjqvls1bkFadH+d0TDcGYWecSMazGZIAz/v3zk4eq8I3H5qPB46KxGnjYtBn1QnYqJtiIoChnYPQ0mVH0WFhVi/fj0qKipEGAiCIGwjIgqEZrFD+oGIobcg70+kxwwyS5uG2xGBbrFDsLFoMXbtcZweH6EhPB4PKssL4I4IwuZUht4RhMMdhDMsCHcY4FTfeyU64VOLKASysrJQWloqQYeCIAjbiIgCoVnQsB8x5Brkl2/UzQCxYcnmks1jtznRP2kX3fTA4ZbH9DhCJ0JqCIqC4b38iI4yBIBLiQEXP93GvFN9OpyGIOCASwGfH5WVlZK/QBAEYRsRUSA0mx5xw3HggElYWzAHveJHIj6im7mkYdj1cEjqWGQUL9VCYMLQ6/Wwy42ijH1xecAQAhQEYTAn4zu9BZX+AEdg1hO/McERPQXShCAIgrD1iCgQmg1jCXZI2x9juk/Aspzf0TN+OAan7KmHU65LYmQPjOlxODYULoQv4MNxw+/Y4siILrcbi9ezl4MSBmZzAQUCPQSWUCitUgIgEKR+oGsBQSUKjBlBEARha3HcpRC3qxBKaG27MePNGn+fuFH8gvkZ3+uBkvbofQJcjjA9LkJiRHeMSN8Pbns4/sv6Wac1Pm7E7UiLHrBZQUAcDgc+fv8jbNiwCePHKCVgBjTyrIycisDUP8uxMc8HRhEk/fMvcqdPx5oZvyJ7yRKU5ubAx+HA1XXYXS7Y7fYtHlMQBKGr4nTW5IuxKQMQrOILVBBMiouLtTs+IiICLmVUaaQbM6qqro6c0jWYufZtrCuar+f7JoxGTtk6FFVkItIVj1HpB2PXnsfpeISmGufHH34E//fgQ5j6f4kY1M2mjLwNXjWVlwL5BUFc9EweMgr9SFQGf//IcESGxCfwGwWEKzwCyQP6Y+iBB2LI/vsjfcgQuNU1iUAQBEGoISwszPwmokBogLVr18Ln92n1GBUZhfDwcLjdbi0QGhUHwQDyKzZhcc4vWJX3p+6hMDRlnBIIOyLcGdNsQ8zeBHfdcguGxfhw6Ohf4QzzoLgAKMy1IynehjP+Lxt7DkxG5cIKpj+0nAnWRy1YFq4Ewshd98QB112D7qNHizAQBEEwEVEgbJaNmzbCH/DrZgT2BGDbfVJikhYGljigS74xAkG/dvJvi+Fl0OCab75F2d33IGuEHzF9SxEWCUTHBBGhpqDbj+XfxmLRL+VYXVGCfATgQ7D6mHWPnBa0I1qdU3hcPCb9+ANiUlLMJYIgCF2bUFEggYZCPRx2hxYENLB8WMIjwpFXkKc9CGVlZXraXLIgJjnaWkHAfRauXIlFt94K3HIzIivKYPN5VU0fiIoKIkxN4ZFBRKn5gv+8iFfHGe2OwO7OCPQEcxcEUKIEgjWVqqlCTYya4fe8onysmTNHchoIgiA0gIgCoR4NeQHYhBAbH4uMzAysXrNaexBKSkpAL1Nj4mBr2PDlNOSfcALiP/tc9yqgMbcHlBhQQoATBQE/81YHlFhQyoDxDuq/KCVkhitxcLgrBmPtYfDZgiizKVGgJn5XEgZl5pSZnamFjQgDQRCE2ogoEOrB5gEaTBr+8vJy7RXw+4zmhJjYGMQnxGNjxkbtOeAySxy0RJ6Aop9/QVDtq1IZb6+a9wZtsJcpIRBhegn0FMCyrwGbKwzBkJ4zfJgHOu3YzenGznY3Sk0R4FWnZAkEfiI6BoWFhTrZUUsKGkEQhI6OiAKhHmwyyM7KxtLFS7F86XIsW7IMy5ctR0FeQbURjY6O1p6DDRs3YN36dcjPz9cCwhIHW4Xario/FyWBIKrUYTyclFEPZgBBtYxeArsjiLmfKwO/1MYTNfITKHhW6eppdqpvVeocB6hvbtjAM1GmXzcdcCpxO3U8Ac9TuuIKgiDURkSBUA8GExYWFGoBwNgATvQabNiwARvWb6gWBiyPjYvVU0FhAZYsWVIdc7A1zQpc21ZRiWItCozJ4/PChUgsnxLEPy/6Mf3WANZ+5IQtLAJVFRUMQtDbMoIh1aHOk9twT+r/6KBN71OdSbUoSBw2XHdV3NqYB0EQhM6MiAKhHsxLwKkhCvILsG7tunoGPzomGknJiVi1ZhVWr14Nr9ermxWaVRvnPpWYKA34DUGgZj3+AGxR0bDl21HxnxOBPKeu+Yd174aqvHxt3HkmyXySub7ejk0Gah2zDwJFQbk5jdx7nI6Z4PVJUiNBEITaiCgQ6kFjGdpFpS70IuQrg9wQ0dGRqPRUYNbsP/QgRc0K6FPrBVTtX8kA+NTEjrJV6tPjUd8SEuB3uxBU5xXZtx9KcnJgM5sOSAzXU59aSHBS391UCwp+6DNwujB4hx21EKA3pDHhIwiC0FURUSDUg16AyMhIc64+NKob12/UTQp1UZtqbHYbfp/1O2JiYvR6TWlK4Dp+JSTcqvLuUhNNNo15SUYWShkDEBEJjxIFOWvWIFBSWquW71Rf6V2gh4CeAn5nvwQS5Hpq6jNoMBKSU7QYoOgRL4EgCEJtRBQIDbI5UaBR9nT92vWb9QKw6YDNCLm5udprsEVhQKOuBESiMtoudQDDZiuhoP71lpahvLAQ3qIitcwQJnWxmg7oKWCPg9Cj8fs+hx0Jp8ulvQTsYimiQBAEoTYiCoQGiY2NNb81DpsGslQtvjFjz9THVZVVOmVxkTLmoQKCW/jVvJfCwZyCSkAElCig0edwyAG1kp64rrlNYwRMQWDEIgThq3NO0bFxGLiDkd6YYzpQGIgoEARBqI2IAqFBaDibQk5Ojg4+bAgOjlRaVqoNNt3/WUUlWJdfhPmbsvHn+gzM3JCFnzZk4uuV6/HN/GWorKhE0OdHhVq/Utl05ilg1MCWBAEfYgYf0jtgxBXwyLUZuuNOiIqJ1eM50AuyuTTNgiAIXRV5M3ZxWHv3qVp6paqlV3q8KFc19ZLyCh2U11TDuX79ej2yYl1YD6c3oSIiGmscYVgdtGGtstb5LidK2O1RHbuyoBi9/OUYGlmJ7BXLYff5UKLWqVTbMj6AosDyGtQ19BY8S59aaMUUeM01rU8yctc94FCCwGo6EFEgCIJQH3kzdjEoAsoqPchUxnh1dh7W5RYis7AUxRUeVZv3osKnRILdAbeqTSenpDTJeDLN8JpVa3QXxLqw6SAuKhIuZYw9yuBz8voDKFXrJudvwhB7DjxZC1C26H14ly6E3e9DnlqnUp2nFRtAg8+6Pz0ONWa+BgYkWgGGRtOBUc6uiCQyOhp9Bg3R10IvweZ6VgiCIHRlRBR0IegRWJmZC7vNjt6pSRjcPQ3905LRIzEeiTFRiImKQKQymC5Vo2bNfMiYnTFm9z2QpMSB1f5OUdFYDMHaNeuRX5310DDgxSXFcDuNAZZo1P1qqvT6kFa4Afbsuaic9xaSM79GUVUY/NO+1SMyepXIKFSfZWpd1v65H8YV0PBze+5LH0F9evX5KAGhSigimAlRL1OTxwwZ6DNwCOKTknX6ZooC9j6QeAJBEIT6iCjoQtAYb8gvRky4MsA+BvmpSRlWBuWxdu3Xk2F4WcbgP3tUDAaMHoMRY8YgKTkZFZUVyM7Ohi8kR4AF7SxzGBTmcVwBI6iwpFiJAlVDN/Zr7L8kNxeBwvWIzP4dxfYkrFoch+jJvyF/4SLkqu3YhZBb14Qlqu9qO85TJDDmoEqJgXJ+qjJ6CjxKRNBLwOsx4LKgbsIYtuPOcDpdutlAmg4EQRAaR96OXQi73Qavx4/v5y8y2umVIdXGVk8BZbA51ZRZ32ls7fGJSOjZW9fKV69Zhb/+/kuLA+6jLl42E1R64XK4dLdEJ418yP5cQT+qNv6FjMphiP9wCRI+/AHZ6zdivdePUrU9DXndB5OCoMbcG8GHFg5VYiQsUscwyxhw6LUZaZp79OmnhYDV60AQBEFoGBEFXQiXw4G1/81CwdL5mDF3oRYGfmXUrVo87btlvK0yRvVXlykDS4NMqqoq8d+ihfj7n9koKSnWrvy6OJUoYLHTYXkKjKnMEQ7PvDykP/M2shYtxmqPD3mq3PI9MI4g1EtgwSNYR+GDy66L4WqiIKD3ILTXQZnaA/dnV9ccGWv0OhAvgSAIwuaRN2SXwg7HomkoLM5FzvKFmLVwsTb6tQx/9VRXIKh17LXb4VkLLy+vwOo1q82S+jAGwUa1we3VcYJeD4a88DRivpyF1RWVyFLL2AQQCvMXhD6YPGqkOlaiOn66mrqpKZ6Fap+lfj/We33I9PlQwaYHVUbybRQIxnH9ahlFgeQmEARB2DwiCroQLocN7vAoOGe+gML8TGQuW4h/Fi6C1xfQbnejzd9wzWsvghYLFAdGOT8bgkMmM8Kf1PUYsGYeYGyCvwyp2Z9j1B8nwV31PTY6gGK7A46EBLgTEuFSkztRTRERSHba0UNN/dT5DlJTfyUCUtWTymGRi5Rg2KCM/HqvFzlKYJT4ffAGebY1XgQKgRx9FTbdfLHw79laFEiAoSAIwuYRUdDFcCb3hjPoh2v2qyjMXo+cFUvw+99/o0rVto2YAjUp6+9Tk/EZ0EGH9BQElRFviPKyMkQOGY7RO+2M6DriQIsCnxc7Zd6OYZmPIDqsAOkH2pB8bCzWXnIxwu67HEPuPAGDrhqPnqcOxugEF4a5HGA+RQYTZvj8WKFEwHJ1fmuqvMj0eFCk5rmsoSYGwvISmzo+z1lNc//4FZ6qSmk6EARB2ALyluxi7HHsJPij0+AIeBH279sozFqNqswN+PXXGSitqNIGtW6zgbeiHP6yUvirqrShbYi8okKs2ZSBUaNG6Yld/yxhwKRIUa5yuCMAV3gQ7rAg1nYfjPEDfsNBzvuQUvoSwvO+gC3/H6zvVoHlSggsUyJghdePtUoAZKjtCykElGBpWAgYAsCaypUw6X/cqRhz6nkYdOAEuNN6IL+4FFVqH7w2QRAEoWFs6sUdrOLLXugS0FD/u3gpljx1NmyeMvjhQOWYU5DcfSBK4cKY8eMRGRGpyuk1ACqKi9DNYdOxAcXq+79z/sWiRYv0AEcW3OfIAw9BfqUHkZ5K7DZoIEYMH47MzEwsX74MAwYMRnrpnchYvwixjioUldrxb+VQnDD4b1SW21CcY0ehmoqz7cjNcmL5jCpUlFTBH2ADRn2sUQ9V1R9Bh0PN2xFQ5+h3h8EXFYWKkSMx9vqbEBUdBZdaz6XWYw8If6V6zpXA6BEThdSYSES63XDYOfCSNCkIgtB1CU3oJqKgC1JRUYGfZ81GwbvXAb4qVXu2oXTHk5DWcwgq7U4M2n0sYpThpCgozc5CjLdKGf4AysrKsXzFsnqigPQcNgLDDj8aG9esRs7qVTomYO9dd0Ff12cor3Igb80X+GDWIFw4bhY++nsQzh77tzbGXg9QnGtHUY4N2dnheDV/d2wKxup0x3a/EReg3VmmDmD2xKDbpRMw6TK7Q31X6yhx4FLlcXHxGDN2b6R1726IATVxKGYnszSq7y4lAsKdTnirvKgqL0NSZBjSYmN0zwwRB4IgdEVEFHRxGHxXWFiImbNnoujLh+GoLFTV7wBK+u+HlOHj4Xe4kDx8tM5kWMGxC1Yth0MZTAqBnNxsLFmyRAcXhuJ2udB7zC5IHbUj/C431i5dAntRIdKcLozpVYj5K5X+8JYjKSEaeyS8gPjwfC00isrCMH9pOBbl9cSPRYPgcYTDGeaGU9Xig76AOq0AHEpgMB6Ahp3LjPELIhAVE4OYuDg9xScmITIyAm5l3Cki6CGgIDA8BYa3wBIFLiUo3A47wvTkQnZ+PiKUUEiNjYJTbS8IgtCVEFEgwOv1Ij+/AHPm/4vsLx6BszRLl5cnD0HS7ifAHRYJT1I39Bo8GOuWLAayM3XXPuYn4DDIefl5KCst06mTrQp2VGQUHEoc9NhtL8QOGao9CxmrVsJRmIc+4eHYZcyOymB7EVbwMspyF6LSa8P0xcORXxqNyOgoRERFIWHocJSlpqPSFaabD9QDqg013fw08nbw06ZFCic2C+hPLlfG3jD6xjyNv0sZfs4bgoDCoEYgWBPFAdmYV4DuCXFKgIjHQBCEroOIAkHj8XhQUFCAhapWv2HqQ3AVrNMu+YqYnojf81QkxCeiwBmJxCHDsXbePHgy18OrnhV6DOgpoCBgYJ96hLQBtyvj6rA5EFDfU3YYjUQlDhgYWJyXh+yVKxBbVoI+cTEY2H8gwsLdWLJkqTpGHLJzcpCWloZiJTbc6uHk/sOSUlAWl4CC8AidlIiufRp/NhVQCGgRoE6WBl4LBFMMcN7yEnAdN70ClhBQ58d5Cgd6FML4yXI1cb/LM3OQGheNMJfas5oXBEHoCoSKAsddCrqTha4H++1zkKDY6GjY++2GTWuWwFWeB5enGOXr5sOfOgSpURGoyMpE1KBhyCosRHlhESpKS4yxDwI1fQHYxq/b+5UBp7Ioy8xAdM/eQGQUnOHhiE3vjiJ1vDW5echfvxYlSigMHz5MNwUUKjEQHRWFzKwshOmmgXBkrlmNgfGxcG5cj6SoSJQ43Yahp+GvNvrGpIWAXV2Lafy1ALAmCgHzM0x90itgfKcocGhxQPNfpITI6oxMhNuDuimEzRUiDARB6Aowj4uFeAq6ODTilsdgQ3Yu5nzwKKI2/cMl8EEZzN3PwMBBI1HuD2JRKYc99qM4Nxs2pjYuL9WJiegt0JbV+EfBmr0y2KN2Ro8xO5tdHI3eDBwXIWP5Mt2kkFxShNT4OKSnd8PGjRu1ICgpM0Y/sDmcKKmqRDAsAvnKQKfuMBqxCQlKFKgHWO3L5ffAUZQFW+46BDJXwWF3ImrUfgjv1h9uJSDoHaBg4Kf2FljigMJBzVMcMLjQ4/VixTq1j6IM+CMSdTxCWkoK4uLYjGA0KwiCIHRmpPlAqAWFAWv+DD7MzMnF358+A/eq39TDEYCy+igffBCG73EIMjZlYpVf1eSTU1BZWYGigkLY1Ke9sgzqIWIEI/eGoNOF8shohKV3R7yanByuOFw9dKpcWW8ElNH3qPU3LFmMGE+lHsOgkvEKAWP8Apsy1vQgRERHIz45GYlKNKRmLlLTLCR41qFwWQZKC8tRUlyO0qJy+LzsuqgURyCgeyEk7LUvUveagLi+IxEVn6K9ARQE9BSwqcGm1isrL8OGjesRXlWIhHB1Bkps/L06A9179Ee39DQkq+OKKBAEoSsgokBoEAqD4uJiLQz+/flz2P56RxlQjjcIVCUPRsJOR6KyvAr5fhtKElLhiogAxymo8njgqayC1+tR+1DCgLXyiCg43C4tAOgpoPAI0PUfFYWY7j1gc7m0X8Gnnr2y/DylF5wIi4hERHiEbtKwggvZF4CGPKyqHMl569DTn43MxX+hYP0SlBQWo7SgTB3Xp4SE2iaaqZJ7Iqlnb0Qnd4NdzffYcRyi4+JRUV6OqtJi+MuL4PRVIsZpg9tpdGfMKyzAwt+/QVlJAcYcfw3S00QUCILQdRBRIDQK40tKSkqQl5+POfP/RtkPz8JVlqdr0pWuOJT33Q9p3XtDVc6x3hUFKIOr6vY6oJDRBBQANZM5r5bo7+ansraIVcIgMj7eyDGg9s2IBCOQ0BABoZMVWGjzB1CwZiXivKUYEuGDJ2M5SgKRCEYmwh8eC5/dhUq1jsfjhddThYASKXY1DeiZitT4WIQ57Vpo8D8KmcwNq7F+/m+oXDsPTm8ZfP3HYvQxl6GbiAJBELoQIgqEzcLshWVlZcjLy8PqTRlY+fEDiCxYrZYEkVEGVPXcBcN23EsHF67z2lAcnwKbqnXXEgLVIqCmjDEFFsrOIzwmBomqVu9wOrU4MESAJQoYVEingxFcqAMMHcqoq23z169HaU427D6PMv4eBKoqYfNWIt7F+AHApWy5sv/Gtmqb/v3660CaSrVeduZGrPtvFuwb5iFYXqzkgXVSStrsfiaG73mY9hSkpKSIKBAEoUsgokDYIuqx0N0O8/PzkZGXj/mfPoHIdX+j2BdEhSeIyphuGDLuWMRGRqHU58ciRALRsebIimY3RUsgqP0FlDKwzK+y77q2rj50D4j4Hr0QGRevxYD2HAQDcKiVbX6fHmrZ6fUClRVweCoRBR+cjHPIWm0EESoVwbwCFAHGJ3sk0NQHUeWtQnlZCTzFhajatBiO4k2wq33xXNjMEfCrM1Pnx/Mo7bUzhh42CXFRUUhPTxdPgSAIXQYRBUKToGHns6EDEHPz8PfXbyBsyXcoqvLp5VXOKPQaeyzSU9LgcjqwtMSHzMg4+JUxrfYYUCRwRkHjy8ELOdnVPzZ2a/QqI+/3Izk+Dt1U7TxCyYool5GRMBCk4Q7Co9bjLrRg4F6q8pVIKFLiIqj3w/MMKAFRUVGG4uIcoHAjwspz4fKU013BWEn4fQEtBPymGPCpSUkPeGPSgF1OwYghI9W+gzqeoVu3bkhMTBRRIAhCl0BEgdBkaHCtngl5+QVYMG828me8DEdpHoK08swP0GsU+o8ai7iYGC0EqpQh5nDLlAFchWWsuxveAfWfMuSWaKA3gcGKaT36wu5y64RIHJmRQzZ7lSH3+LzakNuCHj1Og81XBl/hatiqCmH3lMLhLdVNBw6/FzZl/RkTwSGfg8roUwgE/Tb9yWyM6gMeuOGNUkKg+2gk9B+DpOQ03TRBmJeAQz/TU8BPyVMgCEJXQESB0GwoDEpLS3U+g3WbNmDV95PhzpgPm92m2+59YVGIHTIWfQcMR5gy7jT4FA3KttNDr5sVaKwZr+DjvDLezFmgsyKqfUTFJ6uyKtj9ZbAHyhGGSjj95XCq705/Jew+NQV88FdVoryiUu3H8CL4WeNX++R3jpPA89RNFRQFAbsSARGodCfBG9cHrpSBiE7ujfi4eLjUuVHwEJ0t0eFAVFSU9hDEKHETmsxDEAShMyOiQNgqaEQZZ0BhUFCQj/9mfgT3kq+0F4Dt+UxzHIhMAOJ7wB0Wro0ta+es5es4AXjBsQ+cHLDZxjENjGaEuOhI9VC64XLalDF26AGQHC4Hx2gyav5ev+H6V4a+orwMXg/jAigEjImeBvW/OgsHSoPhyA/rBiQORFxCH0RFJ+kMiRQuofV+nhsnNhdERERoQUAxwHWl2UAQhK6EiAJhq6EwYAZENicwCHHlkr9R+debcFfmw8beAeaIhg713c48AOq7HhNBL+O8IR6YZMgocyqDHK2Xcd6pxACX8TOoavyWKGATAr0KpWXl8AYdKA+4URiMhSc8HYGodITHdEdUZByilbjQRt30AoSiz0VN9ALwj4BigBO/c+IyaTIQBKGrIaJA2GbopudoiRQGuUWFWPXzFMTlLFCG1cgq6GCvAPVJQ6sFQogo4DyzFnI+PCxcexUcLqcu5yiLNqcLAacb5T4nCqvcyPXFoNyeBFtEEtzhsUhStXqmKuYxKFI4NYQlAugN4GQZf2ZL5CfL2GwgQkAQhK6MiAKhUbSRZf/9yNgtGkvW4q3mBCY8WrtuOSoWTUNY6TplbNXD5XBqERB0uACnqom7wmF3R6opDD5buHoSY4DwRARcMbC5owFHhBIF4XA6wnVvhnDd3dBw5Tdm/HmOlvGngacXgJMlBDhRBFgCwBIBIgQEQRAMRBQIjeJZtRBZtx6L1DvfhXvIzls0njTUfH6YHpmeg6LSEpSWFqkHi+MgsJOfEg92JQhokPWohEYeAe5VTyH7r2v0rWX8pNG3Pi3jbhn/UCHAT2u5JRasfTSXIEXPrK8QuecRsJn7EQRB6GyIKBAahEZw/Yl9ESjKVfbcgYTz70bsiVc1ySBaXgPGGlAgMO6grpEnNM6hBtoy9tZkGXLLqFvG3hIBlsHnd2vd0O05tQTsyZBz9+ko/+1zxJ15E+LPuFl7PgRBEDobIgqEetCAZ1y6NzxL/zVLDNz9dkC352fC5nKbJY3DfVAMsCmBk1dnDwzoZXUNvjVZht8y7qHGPnQi/Gwpo785eB15/3cJSr9+zSyxIfbkq5Fw3v9EGAiC0OkQUSDURhnBog+fRMGLN5sFIdjs6P1lNuzhUWbBlqEQoDig9yAUqyYfauytMovtYfQ3BwVB8XuPoeDlO9SMIWgsog+fiKQrn9SBkIIgCJ0FEQVCLar+m4WMqw408gGHogx0t2d+QdjQXc2Czo8vZyMyrz4Qvow1ZkltwobthtT7P4U9JqHNBYwgCEJLECoKJHqqi+PLXo+sW46tLwgUCZc+CveQXcy5roEzpQfSn5gO96AdzZLaVC3+ExmX7A3fptXaqyAIgtCZEFHQhQn6vci88UgESgvNkhoi9zkOsUdd1CVrw87k7loYROx2iFlSG1/GamRefRC8q/8TYSAIQqdCREFXRRmzwlfvgW/dUrOgBkdCGpKve1EnGOqq2MMjkXbfJ4g+7ByzpDb+vE3IuHwfeFbME2EgCEKnQURBF8WXn4Widx8x50Kw2ZB638ewR0abBV0Yux3J1z6L6CPOVTP1PSbBynJkXLwXKuf8JMJAEIROgYiCLkigvAQbTupnztUm9vjL4R68kzknsPdF8jXPIvbEK4GGuiMqMZB1/REo+ewFnedBEAShIyO9D7oYQb8PG04bAn/uJrOkhrDhuyP9yenKDnbdZoPNUfrtm8h78koEqyrMklBsWjgknHsnbO5ws0wQBKH9I10Suyh0cWffejwqZn9tltRgi0lE7w9WKYNW83AI9alaMQ9Z1x2GQEmBWVKb6EPOROKVT8AeFmmWCIIgtG+kS2IXpezr11Hx5zfmXG26v/iHCIImEDZwNLo99xvscUlmSW3oTcj532kIej1miSAIQsdBPAVdBH9BFjacNADBBvIRJN/xNqLGHyvJeJqBd9NqZFw+HoHCXLOkNs7eQ9Bj8p9NSg8tCILQloinoKsRDCLzmkMaFARR+xyHqHFHiyBoJq7u/dD9pT/hSOlhltSGXT3XnzIA/qI8s0QQBKH9I6KgC5D//A3wNpCPwJnaC8m3vi6BhVuJM7Ebery+AOE7H2CW1IZehE0X7ArPyvlmiSAIQvtGREEnp+zHD1D88TPmXAg2Y1wDGfVv27CHRSD9oS+MLosN4M/LQMY1h6Bi3q9miSAIQvtFREEnxp+XiZz7J5pzteGgPo6kbuacsE0ogZV40f2IP+cOs6A2wdJCZN04AWW/TjVLBEEQ2iciCjoxG8/fWVmk2sP/EsYRRDaS11/YSmx2xJ9xE+LPu1uLhHp4Pci56zQUffKcWSAIgtD+EFHQSWE+gkBxvjlXgz0qDim3vWnOCS2KEgPxp12PxEseVTe6oTiNIAqevRYFr97ToFgTBEFoa0QUdEJKpr2M8llfmXM12MIj0fOtRepXl5+9NYk97hKkPTwNNiXAGqLorfuR+9RVCHqkK7AgCO0LyVPQyWBg2/qTBzZYE01/4geEjxxrzgmtjS9zDTKvORS+rLVmSW3Cdz8Uqbe9KYNPCYLQpkiegk7Mxok7NigIGB0vgmD74kzvi/Snf4ar1xCzpDaVs7/BpovHwl/UcAIkQRCE7Y14CjoRGy/cDd6VC8y5GuyRMej9eVbDAXDCZvn888+xfPlyc27rCHqrEKwoM+fqw/TStvAoc67z0K1bN5x22mnmnCAI7ZUuOSCS3+/HG2+8gf79+5slQkvy77//4qqrrlK6o3MJj88++wwJCQnmnNAcioqKcOSRR5pzgiC0V7p08wGNlkwtPyltad5hQRAEoaMiMQVN4MsvvzS/AR6PB19//fVWG8GFCxfi+++/N+fqU15ejrvuusuc2zY++OAD8xu0l6SiogIfffSR/s6psLAQCxYs0J9k3bp1+Omnn/R3YeuZNm0aSktLzbmG+euvv/TvQW644Qb92VzYrLFx40b9LE6ePBnr1683lzQOPWZ//vmn/pw/f77eThAEwUJEQRP46qua7n0UBd9+++1Wi4JAIKBfyI0RERGB22+/3ZzbNigAyMsvv4yRI0ciPDwcH3/8MU499VQ9xcXFVYsCunofeeQR7L333nobYevYsGEDVq1ahX/++ccsaZiff/4ZlZWV+rvX69WfzWXOnDn6ePTUnHfeeejZs6e5pHF8Ph9+/fVX/RzusMMOejtBEAQLEQVbCV+uV199NdasWaNr13zBX3nllbq2dscdd+iXLtvY33//feTk5JhbGVBksFZOo822eNYYL7zwQqxdu1bv58477wTjPE488USsXLlSixAaGR7ziiuu0Ns++eSTuPbaa7VI+d///qeNw4cffmgeoYbvvvsOAwcOxI477qiNB3G5XHqy5gmv5fHHH9flwtbD3+rkk0/GDz/8oIUjPT8vvPBCteG/5557UFZWpsszMjK0QMzMzNTPBD07lheJwpCegOeffx7Z2dl49tlnce+99+pn5KGHHtL7KC4uRl5env58++239bNHDwRr/3wefvzxRy0clixZgtdeew2//fabFn/clvvk/qdMmaLP4amnnsKiRYvwzjvvYObMmbrsggsu0PtgGYWEIAidHxEFWwmNN2vYffr0wb777qtf5hQDrK0dffTR2jVLA8tAq5SUFHMrg4MPPhi9e/fGYYcdVu2FYAAk90UsLwSNOcu5f0bBz507F+eee67edtKkSVp4ZGVl6Ro/j3vCCSfo7UJ58803MX78+FoCgOtRcFhccsklWhA4nTI40rZAgUZjz9+jX79+WLrUGJky1KvE71FRUYiMjNTR+Q6HA6mpqTj00EMxbtw47WWge3/PPffUvz8/adi5HcUGn5G0tDTdPBEbG4ukpCT9aR1jxowZOPPMM/XzsN9++2kxOGTIEOy///5aMPDceHwe02636+0oDrifYcOG6WPQm8TyXr166X0ccMABWpRaxxAEofMioqAJ8AVqwRej2+1GTEyMrl2xhs8aHmtrrN2zFjZ06FCMGDFCr88Xb10s40uDYLmQGzLIXE5jzonrUQDEx8frZZaR58uf50APAmuCdbn44ovx9NNPm3MG9FCEehV4HRQGJSUlZomwNVAEUAzeeOON2gNEr0FT4DNiPScUevwdOM9nicKABp1Y69BjRAFSF6sXUeiz9NZbb+kYGD4/jRl1eqooXPlM8ZmjYCHWs0es51QQhM6NiIImcOCBB+raE+HL/qCDDtIvYLpYH374Ye223WOPPfQLODo6Wr9k+XJtjF9++UW/oP/7779mteGz1mfFCXzzzTf6k2KEL24a9unTp+uyUPbaay9dA6THoDFoRF599VWcddZZDRobYcvw92Qz0t13340nnngCzzzzjBZx9CYVFBTo34m1eBp6wviOxmJLRo0apdflM8TfwwpIrAu7SoYaa3Yroidg8eLFep5NDfn5+foZo2Ch4KCwoKilsLAYNGiQFjPcF71RjDWwxEAobAKht0EQhM6L4y5FYy+nzgRf2vPmzUNiYqJZ0nToRuULmi/W5ORk7Lbbbnp/dOvyhW81EfTo0UO3y/Llmp6ert28dBFbNTzCFzdfunxx0xjTZczl3C8nfud2oRPhJ2uNPA7biOkStkQFX+QUJkwUE3osng/PnU0QdGvTy0C3NmMSuD6bN7gO98kARzZrLFu2TJ97Q0Zhc2zatEm7upu7XXuHvznvzZagwaX3qG/fvtW/AY0t7/Guu+6q7yu9OhRo9DzxN6Hbnt+7d++unxM+D/wtuB4DQ/n7UkTwN+Kzwd+FBp2/I7cbPHiwjkvgs8gmJW7LZ5O/BZshOE+PFa9hwIAB1c8P98ffn5/Wc0rvFoNOea1srrKeSR6H58V1+KxTaPDZawoUzk1dVxCEtiPUu9jlkhfx5dhR4UuZrmUaAMYvXH/99doQtQf+/vtvHazY2USBJC+q4YsvvtAitKn3Q5IXCULHQMY+6KCwhsigMoqDm266qd0IAqFrMGHChOqYFkEQOiciCjoQrIXzpcyamhUMJgjbCz5/nc0TJAhCbUQUdAE2l0FREARBECxEFDQRRuczIcxjjz2mg/Y4sesZI8ybA7sHsm2WhpoBgq0FUyXzHElXiBlpC/hb8t6yhwETSLFZpzkwkRHzVDBQ0II9FxjH0BHgc8xgW0EQOg8iCpoAMxLyhc8IcXYR40Sjy4yCjMqmYWBXNJYxCp1Z6Cz4gg/t3cGuYPvss4/u1sguhhQazDrIbRk8aMHAPYoOZjdkbwbmFbjlllu0KGHXMBqSWbNm6e2ZMe/+++/X6xO+qBlJzm25LtezuPXWW/V6liHiufIcWWZ1lxOahtV9k5kGmSeCzTqM/Ofv+OKLL+rfnd1ULVFGYcmuiRaM+OVvbz0fzGzIZ81y0TP/BX8XK//EJ598gt9//12XsWssYQ8Fxpcwy6GVNZHdVbkOs2my+yvhmBtcj2WEXVspSLgexSkzGzJLpnWu7KHCZda4H59++ilmz56ty9gtcfXq1Zg6dSpeeukl8UQJQidCREETYDdDjhVA+AJnDY+R/+yuRcPAFzIHtaFhYKpjdjvjy5oCgIPjhHYTrAtr80yJS2PNTIg06CtWrNBdzWjoL7vsMn1MZrnjcWl4rMF2+KJmFzMaAUb+c31mK6TYYJc3GicaHnbFJNddd50WClzvmGOO0WXsFsduayw755xzagkYYcvwnt522236d6HBZ+ZJ/pa77LKLNroUWpY3iT1HmMfCgsafAtFKIUyjy3wXlihgxsv77rtPpx1mJD+7EVI48DmgOOBzwC6nXIfdCCkwuA+W8/dk91umM2b3RIoIrscyPmM0+hS09HBwzIujjjoKO+20k34Web7vvvuu3gdFArs0Unzm5ubq9fks8tmnsOUzw4yHgiB0DkQUNAF6Cdifm/CFTSFg1app1PmSpSBgLYqGgaKAiWzoVj722GNrBWexhs7aIF+8VlIaGnH2Z2efbtbaWBNj0iHmRqDR5/bst855Gv3nnntOn4OVFpkCgP3LuZz91Lk+J85bx6Zx4Euf/dxZTmNkYaXbpSCgp0NoGqyZWxkICb0ErNVffvnl2gPDEQzHjh2rDTKfB3bnqysQmRiLbng+T1yf3U0t+BsznTU9PVayIQo4/oZcRoPNJEhMUc2xEfjs0UNEYcHfk3kJCMsoGJjdkmMk8FkgfH64PfMk0Mgz8RH3QUHL55Dr04tEMUBGjx6t1yd87vls8Xo2J3oFQehYyF9zE7Fcs3wBsqZGVytrUHz5MvELXfh0pb7++us6jzxfrqxthRpfwhcpDT1raQ0lxaGRYQ8DCoqGYN561hj5kj///PN1Wajbn+dELDFgwd4KoQMzcSAnYdugkGPtm1kt6d2hwWTtmc8C3fE06MyLQa8PhSPFYl34/DCNMY36mDFjqg0sDTPFApshKObqYjX/sNmKKarpuSL0RPDZI/QuEHZjpaeLAyVxYKRDDjlElzcGxQETWXH9N954QwsbUveZCk14IghC50BEQRPgS5lG2II1NRoDvmDZVsuXLIPOKAo4cAxf9Mzux5dyXcPPGh9ra6+88kp1yuK60BXMtMpc59FHHzVLDWg02ETB9mWeB2GtkcMjc/2JEyfqMg6CxPOzapg0FvRIMP0u17OaD4Rtg78vnwWKRCvlML0EnOii53IKOdbGrVp2XdhMwJp3qPGn94bb81nZXDArxR5HMeRQzISihM0WfB6sMnqdmEGTQoXnZTU/NQafEwpNihs+K42NiUHPAT0JVnyDIAgdH8lo2AS4Ldtd2TxAI8saEmtNlsGlCKBhJjTUXMZaHo81fPhwXW5huZwJ1+O+OM9P1v54LH7nvvmdIoDzVjlh8BjbsJkjn7/dzTffjAceeEAvszJTcV88J8vVbJVbv7U1z2Ws8fJcuMw6/+bSFTMa8rfkb8Jr5nf+VtZ3Yt1LegHYZs/2/1BCt7eeKz4L/O1Cnyku5zKuw3Iex9qWzwUnlhOWcRn3w/EM+J2igOtYzyt/+9Bj8zufAW5jPYvW+lzOZdYxrHO1jsdz5HduUxfJaCgIHQPJaNhM+NJjzABrT5YBJXwRWi9W3lTrxnJwIrbbslmhLtzeWpdGwzL6hPuxvvOT61jH4zxf2Gy64NgHjDEIJfT4xDon69Oi7nqhIsBaX2gaoc8Cv/M54e9p3WMad3oRGPPBcQbqUvdZItzeMrj8bThZ6/GTy4lVZj0n/ORE7wI9SZzYlMQYE8J9WudFQo/N7yT0WbTWt54PloeeK79zso4tCELnQDwFrQCNAbFeoi2FtV9i7bu1jtVcZOyDhtnev0/oM0La8vcQT4EgdAysygIRT0ErwBdxa7yMrf2G7ru1jiW0DNv797GOt72PKwhC50BEQRtiJZZh7Y41Urbtbgn2I7famoXOBQMAGUDKwEEGBjYXJrhiHIEgCMLWIqKgDZk+fbr+fO+993Q3sKa0zbIPOpPlCJ0LCkI2b7HnyXHHHbdVTRbMicE8BoIgCFuLiII2hhno2FWN+Qzo7mWvhT/++EN3BWMyHPYvpyeBMRHMJscubpwYdCh0Hvh7slsiA/v4PDBZFoUCu5AyoyYDFjnPsRGYLpnJhZhHgNvRw8DeMXx2mKiIybaYzZK5E+hZYk4KJrzi/IMPPmgeURAEoT4iCtoQvszpJWDOAAoCvvTZL53egJNPPlmnMWZWORoArtuzZ08dFc5+7XUDyoSODQN9mGOC3Us55gF/XzYF7LDDDjrpESfmxGA5c1AwRwCTWDFImM/HrrvuqpdxYo6Lc889V2c0ZApipsHm88R59oJg5kRBEISGEFHQhjCpDV3F9AqwxscpJiZG1+zYpfGkk07SAoG1QNYWmWWO0IBYqWeFzgMzYTIJFhMXWYMnMXEQnwdmO2QabIpHqzshE2TRM8BmKCvrIGEGRSZLIlyPXWlZxkGMxo0bpzNqCoIgNISIgjaEL2y+zJnymNkQGVPAie3JzIFPNzINAAfXYVCilfyGgxglJyfr70LngNkQOcYBm4k4DgEF4qBBg3TeAXqIrPwHobDJiYKATQ1WrgHCZEVsSiDMhtivXz/tHejbt69+vthEIQiC0BCOuxR8EXV26FblaIEcJa69wBS1NPR063KsA3oJjjjiCD0KHUelozDgy56uY7YTM4iMvxXbkg8//HAtKtoLjH9gzbU9nVNLwARAdVNVtwZsFmKNnmMeUBDQK0RxyABUNhuwaYmufz4z9AJQINC485P3nV4nztMLwOeFzwm9S1xOb1N+fr6OKeDvQxG6PWDTBr0bgiC0b0KD3CV5UTuHBoLDJ3MkPL7gKQg41oI1QmJ7QZIXCXWR5EWC0DEI9UJK80E7ht4NtgPfe++91T8aR0YMHV5XEARBEFqKLuUpYLu9lTt+u6KMe6CwZtjiUOxRsYC74dHzOhL0EFCwdEZPAV3zQvNhF0sOBCUIQvsm1FPQZURBWxEMBlD46t0oevshs6QGe0Iqerw6F44YcU+3V9gVlO35nRF/XgZyH7oA3k2rzJLaOLv3R/KNk+FMMnoyNBfGScTGKtErCEK7RkTBdqT0pw+Re9/Z2ltQC6cL3Z6ZgbBBO5oFgrD98SlhkPfwhaj4+wezpDau/iOReuc7cPUcaJYIgtDZkJiC7YRv02rkPXJRfUGgSL7uBREEQpvjTOqGlLveReS+J5gltfGuWoDMaw+FZ6WMqSAIXQERBa1EoKocWbcei2BVhVlSQ9R+JyLqwFPMOUFoW+wR0Ui+/gVE7neSWVIbf+5GZFx9ECrmGAN4CYLQeRFR0AoEA34UvHQ7vOuWmiU1ONJ6I+m6F2Czya0X2g/28Cik3PAiog89yyypTbCsGFk3H43S6e836PkSBKFzIJappVEvTLbPlnz2ollQgy06Dmn3faxewJFmiSC0H2zucCRd9RTiJ96p3gwNjNjprULeY5eg5MuXEewCCc8EoSsigYYtjL8gCxvOHqVrVrWwO7SLNvrg09VM5+q2J3Qu6OmqmPklch46H8GKUrO0BoqHuJOvQdyZN8Pm2PJw34IgtG8k0LCVCHgqkXH1wfUFgSJy7AREHXiq+iaCQGjf2JSAjdj7KKTe8yHsMfXTggfVc1749kPIe+xSBP0+s1QQhM6AeApaiGAggJx7Tkf5jKlmSQ2OuGT0eHcZ7GGtn0NfEFoK9WpA1X9/IPu2ExEoyTdLQ7EhfMw+SLt/KmzumpqGIAgdC/EUtDTq5Vk2/T2U//qZWRCCMwzpz88UQSB0OJidMnzEnkh/9CvYY5PM0lCCqJzzMzIu3weB8vreMUEQOh4iCraZIDyrFiDviSu0OKiF3YGUW16BK03GKhA6KEoYuAeORvcXfoe7kbwanhXzkHnNIfBuXGmWCILQURFRsI3487KQfffpCFaWmSUWNsSdci0ixx1jzgtCx8WphG3a/32DqP0bzmXgWT4XWTceicpFs80SQRA6IhJTsA0wyCr7f6ehYuYXZkkN4TuON9papdlA6EQEykuR/+LNKP1yillSG3tcEpKuegZR4zubGP4FVQMvRU1Y5TC4f/gQrr78vhbeY46AZ6FeUMMOqlIwdeIWQotr9ut8aSHC9jNKG6Y1zqHuPo9G+Ir74DDntkxLnNO2noOwrUhMQQtRNv193XWrLvaYBCTf9LIIAqHTYY+MRuIlDyP2+MvVXH1TEyjKQ84DE1H04VNmSWegrtEii+G56lVsNo3Twv9D+TGNrxOcciLK6u23MVrhHNa8iop6+/wMlZs559q0xDk1tI/mnIPQ0ogo2Eq8m1Yjl+Ma1Ht0bUi8/DE4U3qa84LQuWDQbMKF9yHu7FvNkjp4KlHw0q1KGDxpFnRwfvrOMFqs4a5YiChOP1zbwMuTteQ6yxd+Bd8avbAOa+H7cjHsN01D+PFm0eZolXNQhO7vpaONss2tH0qLnRM9A+by6nNYgYDxTdjO1P/9hC3iL8xF5pX7q2pR/axukfsch+gDZFwDoXNjc7oQf+bNSLphMmxhDWTo9PtQMOV2FL5xX8fPZdBvoGnI/g+VU9bqIvSdiIgtNg2QwbBrV3pd+sA1dSEizu9jzm+B1jiHuttbx2j0nOvQIue0D8JCmgqCK5cZX44/WJoP2giJKWgmgaoKZN90FCrn/2aW1BDG7luPfatfmILQVahc+Dty7j4D/rwMsyQEuwNRB52OpCse79Dpvf037oDKj80ZcvyziHpoH3OmkbZzBT0BWzL81r63FFPQmudArP03dX3SIuf0060ouyCkO3e9mAOhtZGYgq2E6V8LX70blQtmmiU1OBLTdQY4EQRCV4NiOPW+T+Ds1kD1Uv3NlH33ph5MyV+UZxZ2PBwP0b39LKqTOn98KcoG3orNjQDRHOPaFFrzHBjfoI27MurNOedWOSfGHNwoI3K2FSIKmkHl3Bkonvqc+guqE0fgdCPljrfgiGsowYsgdG6Y5Ii5DNLu+xTO7v3N0hCYGXH+b8i8+iD4cjeZhR0RurppBKfBvQPnP4PHcptrrLZzw0gGHjwCVT8ZS1qOlj8HCoLyBxfXqeU3h208p/3uU8u4XE1WzIESFy1/74SmIKKgiQRKC5H74HmA12OWmKgXYtyp1yJ8h73MAkHoelAYuHoPQfrjP8DVd7hZWhvv2sXIuv4I+LLXmyUdA91LoFbNtQ/sQ8yvDbIP3DcN0998T7ZMFH3rnAPd+ztoQcDae3MFQYucE5sOQvfRt78YpTZG7n8TYLNB7uOXN9hmGjZyL8SffqMWB4LQpVF/A87kbuj25HRE7HawWVgb77olyLzhCHjXLzdLAH9hDoLedh7XpN3iO1RPRjv60XA34ga3nX+Z4VLfTO8DGuSafSlDeYExb9SQreUnwmtt39Ln8NPk6vZ+1t5D912ha/oNnENdWuKcau3D6p54NJybzdkgtBYiChogGAzoAY70d/VZ9O4jKP/5Iz0fij0uGSm3vgGbSwaDEQQLe3Q8Uu58FzETzm9QLPuUIMi89hBU/Pk9fFnrkH3HyQhU1M0I2n6wnf9h/W6Duhve5hLs7AOn3mYxPM9ve/t4eziHurTIObHpwOqGaLHFfQitifQ+aIBARQnyn70RiZc+jIp/piPn7tNVdaZ26AxHhUt76EuEj9rbLBEEIZRAVTmK3n4YRe89Wu/vh9giouFISIW/OA89Jv+pUykLFmZSnzaNxG8P5yBsD6T3wZawOVA57xdkXLYPch++sIEXmg0JFz8sgkAQNoM9LBLxZ92CxEkPqZn69b5gRSl8m1Yp9RBo156CNsFMDOS8sg2NcXs4B2G7I6KgAWwOJ5zd+sG7ZhGCZfWHhI0cdzRijjjPnBMEoTFsTjdijrkYKbe+rmYaed0E/AhWlZszgm7Lf/Iz3Rtg82MhtCbt4RyEtkCaDxqAcQT5T12Jki/qD/riTO+Lbi/OgiM6ziwRBGGLBIOonP8rsm46GkFPpVloYHOHI/XBzxExepxZIgjC9kSaD7aAzW6Hs/sAcy4EpwsJkx4UQSAIzcVmQ9jIvRF92NlmQQ1Bvx/B8hJzThCEtkREQSO4uvczv4Xg8yL/2etQNuNTXfMRBKHplEx7WU2vaIFgi4iCI6kbXL0Gwz1wlIwoKgjtBGk+aATPynnYdOEesEXFqhfXELj7DIWr7zA4U3vDqQRD2KAd6VIw1xYEYXOo1wx8G1dqbxtHWYTDof5+HNorBzWxCYGxPIIgbH9Cmw9EFDQCR3YLFOUqURCnXlzqBaYm/QKTJEWCIAhCJ0JEgSAIgiAIGhEFgiA0Gab5rszNgresGH6PR+JpWhob4HCHwxUTh4jkdLNQELYfIgoEQdgivooyrP/6PRT++BGwYSnspfmw+6r40jDXEFqCoM2GgCscgdhkIH0AEg47E70PPQl2GYZd2E6IKBAEYbMULJuPlQ9egqi18xAW9MEuoTTbhYDSW5U2B8oH7Iqht7+M6F4NDEUtCC1Ms0SBWlw9Ce0HDlVL7Ax+FIQWZNNv32DDPecg2VskYqCNoDjIiUjC0GemI67fZscjFoRtpkmigCLA7/fD5/PpqaqiDJnrlsHXxHSk7T9InyLH1q5yevNF0BTiExKR0GMInE5n9STiQGgJCpfNx9LLDkKqv1jy3bcxrIetcyVg7y9Ww+GueWkLQkuzRVFAMcCy7BV/oWLu64jJmYGIig0IdwGOBmxPU41ZS7C1L6qWOsUmH38zK26t+bauweMDSj3qM7o/qvochaQ9zkVsal8RB8I24auswJzLD0PSytniIWgnUBis7bUL9n39V7NEEFqeRkUBvQP0CpSVFmPT9w8gdd3rSHeXwmHbjlZfaDJ8YfgCQIYvGTmDL0f/Ay9TP244HEwMIwjNZN1X76D0/y5CpB4br33i6tYPzvQ+qJjzs1miKiqJ6YjYYQ+Uz/sVgaI8s7TzUB50IOWx75Cy415miSC0LKGioLpaaQmC/NxsrHhzIgZveA49wkpEELRj2ETjUva/d1guBi+/G39OuRiVlZUIBJRSEIRmEPD7kf/jxwgPtl9BQKJ2PwQpk+4359TfgDsc3e54E3FHXagUcvs+960lAn7Mf/JWc04QWpdqUUBDUl5ejvXTH8cuge8Q5RLD0pGIcfsxzvch5n/9HLxer1kqCE2jKj8bgVXzO1yzQeo1T8GZ2hNZD12IQFmRWdq5oPiPyl5hzglC66KbD1i7ZBPC2v9+R9y3J6BPjIxt3lFZURSBmMtWIzY2drvGF7zyyiv6mELrw9iRY445xpxrGYrXLMOK83dHYrD2sMbtjfhjJiH2sLOw7qK9kHTO7Ug45Wqsv3QfVK1cYK7ROSm2hWHUD4XmnCC0LPViCioqKlBSUoL13z2AURuf0C5poWPCGIN/hz6DYfudBbfbbZa2Pi+++CKGDh1a3VVSaD0KCwtx1FFHmXMtQ+GKhVhz3q6Ib+djEhmi4Gzkv/Mo0m+egow7T0XZ7G/MpQr1/MUcfAZSLrxHD3Ee8FSh8NPnkffK3Ui79hm4eg3ChqsONlcGInc9EOk3voTVp49AsIk9q9qCSjgxdLoMLy20DvViCth0UFyUD/eaL+GU4PUODX8/x6ov4PF4dJyI0HIsX75c39PFixd3vrgNPiod5HFx9x6sDPmLyHn2+tqCQBG15+FIvfxRZNxzFlafORKb7jgZCSdejuh9j0Phl68gbOBoONN6m2sDyeffjZIZU9u1ICC2jvLjCB2ealFQWZyHWFuRbr8SOjbOwsU6rqCjGq4NGzbgo48+wtSpU/HII4/oANg33ngDeXnbL7J8yZIleOedd/Q5vPzyy9qT9tZbb2lRMG/evCbf2+zsbEybNs2cE1oCf0kBfPlZ2tAz0DCUpHPvhC9zHdw9BiJq14Ph7j4AgYoyxB58OjzrlsJfmKODFYmzW1+4+41A4dQX9LwgCKYoYF4CT1khIlChC4WOjcuTpw1pR+W9997D+PHjdbv5pZdeqg3r77//jo8//hjFxcXaMH/yySfaaDM4lnzzzTeYMWMGFixYgBUrVuDdd9/Vyy1vyezZs/X8smXL9ERY82fZ/Pnza3lVsrKyMHPmTBx33HH6HM444wxERUWZS4GUlBTdTEJvzIcfflh9HG5HwUBBw3OhcPjpp5/w888/Y9asWZ3Pu9BG+Auysem2ExExfHd0u+sds9TAld4HtqgYxBxwUvXkWaNE8sYVCFaUovjbt7VAYO0n9sBTjWVKLAiCYFDdWOD1MWLdb8wIHRp2Iw01ch2NUaNG4c0339TBr5GRkUhPT0efPn1w2GGHITo6GldffTX23ntv7L///nj22We1V+SLL75AeHg4hg0bpg02jTnnaYz/++8/rFu3Dscee6wWD/QCZGZmasPP9Wi06Z2w+PTTT7Uo4faE7W2hQZvfffedFtLPP/88xo0bh913312fb0ZGBj744AMceuih+pgUJ7vttps+p5133nm7J5Yq+vBJBD2dc1wTz5pF2HjTMYja8zCkXPqIWQoESovgWb0IG64/otaU8/xNennpzx8jrN9wOFN76SDFoi9e0uWCIBjotxQNCKftmZlQaF06sig4+OCDtcG/4YYb8PXXX2sjT4Pqcrn0Z/fu3ZGamqrFAoPu8vPz9XaDBw/Wkfm9evXCV199pYUAp7/++gt77rknIiIidIAe9zd37lwtDN5//32UlZVh48aNeh+ktLR0iz0puC0nnh+9AvQ6EAoEChcGXVJo8HyYTIrnvr0pn/k58l+4CUFv5xQGFfN+Rc4z1yPumEmI3uc4XVb0+UuI3Gk/uLpzICH1erM5EDZ4THW8hCdzDarWLEbyuXeASc6LvnjZWCAIgqam6qL+aFrNjqTuBMTUBPe0CvEDgYRB5ozQkaFbfsyYMXjyySfx+eef6/b80F4N9AxYooflNPbWd3oXHnvsMey7777as0BolK3mlJycHP3J2j+9ARMnTsTNN9+MPfbYQ5cTeipY09+csKKx79evH8466yy9j3vuucdcUgOPyXMKPfftijr/ks9fRL6qJQcqO2c348JPnkPhx08j7frnET5iTxSo+bI/pqHP87+hz0uz0GfKbKRf97xuLtB4PSj6bDJiDz4DJb98YpQJglCN7pJYUFCApf/8jD5/nI5uEVsRV2B3A4OOBYadCkSlq5dRACheB/x2q/qrXQlcnAH89yYw4wZzg1Zgwrvq7a/O47PjzYI6JO8A7Hw1kDhUna/SQmWZwI9XqfNca67QeVhaEImIi1RtKDl5iymPS75+DRV/fG3ObT0fugZhh/EHtYgB/Pbbb7UwYNPBwoULcdlll+HLL7/UZYcffrh278fFxWkXPj/32WcfXH755bj//vsRExODBx98ULvr165dq5fT4LPZoH///jrmYODAgXqbKVOmYIcddtBxCkcccYQ+HuF+GbNAr0R8fLyOFaCHgUGPd955pxYR//vf/3TsAJsYEhIStNeCYoWeCa7LWALO00PBHA4HHngghg8f3iL3J/e/f7B3xixzrnEq5/+GQEm+NojRR5yLpMv+DzZXTdejUAqXm10S2/kQ/o74FDUl61gAC16Te8BIBIrz4d20Sv19O+DuMwT28EjdfOLNWo9AaU0ff3oSejw4FatOGQJ/vnoPdACq4MCQ6aXmnCC0LPXyFGybKFAG9qDnDFGw4BVmQVF7VWWpY4A13wHLPmp7URDbGzjjH2DDL8C66UZZ8khg1TRjikhS278PfH6c+usrNpZ3YJojCvKfvR7Fnzxjzm09X+x6AUYddnyLGD3WsPlMksTExOqaPstogFlLz83NrV5O481lFAD8Ts8CE3JRIDC4j8a+qKhIiwp6AOje32WXXXQzAXN08JyTkpLqnTt7O3B77pPH5X7ZrMB9WaLEOk+KB3oWWEbPBY9PKBq4PvfN82mJ+5M9ezp2+eZhc66JqONGHXAKkq9/ATZn/fwVHUUUbCs2lxvd7/sYNocTG641PEkdAREFQmtSL0/BNrHXbcDAY4CPDwd+vQWY9yIw93ng+0nA8k/NldqYoafplyK+OMU4N04/XAqsNmvITlVD7La7WkeyNrUHaPQZ4c/JEjVWGT8JBQ8nGmxCo219p/HlujTIFATsbcAeAmyKWL16NUaPHq3XozjgetxPQ8aaQoHL+cl9UwhwPQoAfoaeJ2MGmCzKasrgsa1ARW5HMdESgmCrUYKl7Id3kfvwhQjqoOKuB5Me9X7uV4QP2RlZj15ilgqCEMq2iQJ3HLDztcDCV4AsVRMPTbDBJoRgI70ZHEqVjDgb2OcRYLyq8Qw8WhWGvDD3+T8gbRdzRhGeqMoeVdWxAWaBImk4MPZeVa6270fFv5kXLs+FBt8Z2qeZQRSqnPEOe91heBn2vg8YVzPYCqJ7ALvfDOz7GLCnWif0+JGpxvmHJ6jt7wJ2NF8yMb3UNrcC+6ltdr1e7bd2P2r0PsC4Fm5LIbLbjUCKYaQ0vDe7XGNsv9sNxrywTQwaNAgXXXSRbvs/55xz2iTor71Q9uMHKHzrQXOua+HdtBpFX7+OtRftAW/GarNUEIRQtk0U9NhTGVpVM1r+mVnQBKK6ASdNV2LiKsMQh8UqA/g4cPBkdTZmjtWdr1BGf5jxnbjVOjtfqYx0T2N+mKr5nzJDrTPUMLp73Ab0HG8sa4j/XgVKNwGnzQT6H2mcczUUMqGCwhQ2/Q8HzvwX6L6HWqyWp4xU2/+hjPr+xnKKAcYoHDJFvW3KDTHgigJO/1Otu4PaRl3LqAvUeVpDvKp98DwnvKO2jTeu/SB1zbuofSQMNlYJU+Vnz1fHOFDNqJ+mz0HABSvV165rxFoC1tBZ0+fUprX1doCzWz9E73eCOde1qJg3QwcmMrmRIAgNU0sUNB5r3QjhSWojP5A52yxoAiPPNQziB6rG/KMy9GxmmHosMPj42jXmxmAg4zhV0/ld1c4/Vy+3H5WA+ExtX2W07TZIeQ7w/j7AeiUkDnsFOOG7GhGRPUft63+A32MERv6qJoqG/Z4A/lXTp8cAPynD/flJwHxlxClgaPAtVk4D/npYbXcz4KsE3hsHfHmqeV7qmlLVNdFLwfOmV2DamcC35xvX/tHBSkhEmztSHPYaUJkHfKIEyU9KNH10mCGIdjf6WHclmFCIXf04WQmKWgPGGLDHwtbw559/Vp8jYw/Y9dGaZ0wBuyQyiJGwy+KmTUqYtiGuPsORdv+n6jNEcAuCIIRQLQqaLQgIjSANXmitfnOwxttjb2DtD8r4GX3LNewBwN4A/Yz0o5slIlkZyhhgcUgms/JsIHehOdMIFbmGoX5XGW0e69jPgQFHmgvrEJFieDR0TIR1Z9Tn+l+A2D6Gl0AX+dR5vGV8JxRI9CgcqoQHPRlHfaQK2SauaqdsivCW1gQ6Et6DkvXGdwoNegbYLHL+CmM6b4kSKJFA/yOMdVoBe1QcHMk9tnmyOVrOm8FeAYRuf/YYYKBea/H2229XG+6mwoDF1157TWc55DkyzwEDIdnjgPOcGG/AxEnMf8AkRkx1zBiGlsDmdDX4G9SdEBJQ6B68E9IenApXL9MrJQiC0ADb1nyQM0/9o4xl30ON+S2h2/WVkfPV6eHA/uBs32fXxi3Bng2arZExapt8ZWi/VrV1NicwlqAh6MnguoE6AVk6RkIZ+OpzUNDDYMEeGIe/CRStMQIup19mbqOg0fSrGmm9OAvTnU23NvfL3hDfX1wzfXwY8IPaT3Nohoc87rTr0ePVOds8uXoNNPe4bTBNMLsMjhw5Et26dUPPnj31Jw3vU089pdMXc0RG1sxvueUWbdQnT56sDTL54Ycf8Prrr+OBBx7QSY3YBfHxxx/XXRrZU4CZBzmGAbMSLlq0SGchZAAil/344496jAWuz54HK1eu1OMePPfcczpJkgU9AezKOGLECH1uzIfAZglG8HKekxUQScHx2Wef4dxzz22xoaVd/XZo8DeoO4UN2rF6/dS73tNZ/FqClCufwMAvsxA+fDezpD59Xv4bvV/43ZwTBKGjUFsUNNfOFqraLN3nO6kaOGvCW8JfCWT/a3gLQtvJ3aoGFZVW0xuAHgi20VtwmdUW7FWCglHmiUOMeULPAbsYNhXun7V0WyO1W3oSaLxDgx1JfH9jGV38DbHbTUooLQD+uBtY/DZQpQyJJSA8JYYHgp4GC8YgWPMUIGUZxnWs/b72lPW3sU4rYHOHwR4Zs81TLaG0DTAvAb0DNLLMSkgDzt4DHPfgyCOPxKmnnqrd/eySyGaFCRMm4IILLtCZCdnFcNWqVXqsgkmTJunUx+wi2Lt3b52HgL0GuIz7oKt/wIABOr8A8wrQYPPYZ555pt6nNdYC8xlcfPHFugeBBYUG0y7XhRkOeb5MdczjsoviSy+9hBNPPLHFBIGG8REN/AZ1JzgccHYfgNT/KUGQ1jKCgLD/P/MFxB/L4Nr6CjRip/0QNnAU7NEteM2dCHt0PPq+MV/dumaod0HYTtR6k29N3Rs/KUFQVQSc+huwx63AsNOBHS8FDntd1ZwbyBmw6C0gaQRw4DPAgKOAwScawXqbZinBMNdYhwaVQXpDTwWGnwEcwH705h8Q8yCs+QE48kNgh3ONngsHPq/eRInG8oY46mPg4JfUeama9wiz1wPb+tk1kQR8xh/oiHOM2AYGDv71qBE/QMHDZgZuy94Ov99prN8QeYuNrIpDTlbnfSaw/1PmAkX+MjWp5cd+YXgUBqqJQYeekL7HX6p7l6Bq3GPvMY7Je3mcEl1dCHbjs2IImKiImQmXLl2qDS7HKKDBpSFn1z92PWQ3QAoItuGzmYHt+DTm33//va7JE+Yy4DoUF2yaYNIha2AlC3oe1q9frwc4mjNnDvr27auFBb0I9EZYeQcIuzmyCaEuPC+KjpNOOkl3peQxDzjgAJ04ifkQtjfOtD5aELh6hPSaaSE8m1YhetzRcCQpwR6KEofJE2+HN7PzJQVrKSjE3T1bxrMmCC3NtlfvSjYAH+wPzFEGMG1nZaiVYe13KFCqyjcqoUA2/MrsKMZ3dl38VBk8NiXsdJlaf6Jartb7Shl/utfJjBuBlV8ay/odDvx2u6oxKyHAmjdr1N+o8oWvKeN7EjDyfCUSvlXHf1bV0pX6bgi2+7sijXwK7LnAuIRPlCCZ/6KxnDEJM+8yzpuiAAHgz4eM8+i5jyEMeu4LfKtEyJL3jG0oHNb9aHy3+P4iYOkHStCoc+p7iBFMyPPWTRHKiHyqBMyGGYbAGK4M/rzJ6u1aXNOkkPGHOq8JRm8EHpPiYWUzenaYhNi6DgcHOmJTgNXObxljNinQULPWPX78+FqjFlqwjBPFBA0zByIKhYKCy+jut3IaUFSwVs95tvnTo3D00UdrLwKbLK655hotUqz0yITb04thGXpmMQwVGKHsuOOO+txfffXVBoVEa5J46aNw99/BnGtZKub9Bl/WWiSdof5GQmCTQvjQnVHw/hNmiYGr5yCkXPYout/3Ebrf8wHiJqi/JfM3iByzL1KvfgoRO+2L9NvfQPf7P0HSObfDFmb2EnI49ciG6be9rjMRpl3/Aly9azyF9IoknHiF3q77vR+pfZ+HlCseR+RuB5trAGFDdkL6jZPRndvf8GJ10wqcLqRe8wzij70YiWffoveffssrcKb3UdvsbJzPA58i6fy79boWvK9p1z1nrH/76/rcLdJumoK4oy9C/AmX63Pq9r93ETVOvXsUHKOhm7oO7qvHA2pbfheEdkR1RsMl//yM3r+fjh6R279G02VhJsULVI3qkyOMbIstxJKCSEQ2MaNhS8F2/qFDh+ra8bbCoZJ/++03XXun4eUASUxOxFo7YXs9Xf5Tp07Vrn4adnoAmIOA3gC693ndTC1McUHjToFATwD3y32xjPtg3AAHR+LIhvRG8DuheOC6FAQcfGmvvfaqjhMg9F7wOIRNGeeff75uwrAyg7HZYc2aNejRo4cewIlNGdwPR03c1nvE+Aaee0vSnIyGacq4IuBHxcJZSL3iMaw6eTACxUaTGg0+0wwXfj4ZqZf/H9acYYgSPZKhKq9aMRfuXkMQf9wl2HTHySj/8zvEHnK6MrDPo2Luryj5+SPYYxORfO5dyH76Gj3AkTOlJ7rf/R5Kfv1MHyf2kDOVYAjHuovH0cWD1KueQOQuB6Lw0+cQrChH9PhjEDFqLHKeuxFFX0xBmBIpPR+ZhqIvX4Zn/TIlXHZH9F4T9LkFfR70eeVv2COiUPzN2/BsWon4oy6EPSoGgYoytc0rsCtxknLxg8iZfBsK3n1UB2v2emo6Sn78QF3PPLh6DFSiYhLWnruLEkrr0O/jNfo3Lpv5JSoW/YmIkXvpYZpXndAPjoQURO56IFIv+z9kPnQhgpXlKPnpQ32PNodkNBRakwbTHIsoaGWYhOhI9cJc9IZ6A68yvBVMiMSESm/vqar3jTRJbAUdXRQIm6e9iILsp69D/w9XKsM9Gbkv3QF3n6Ho/fxv2HD1wbDHpSjBUCMKbByHwBqUyW5H7xf/QMX835Dz9LVaFKRc+ijWThoLH8cuUHCAI0dyd2y68Wi9vs0VjmCVsX34iD3Q87GvsfLonnAmpKLv63Ox4foJetREYo+IRv9P1yHn2Ru0KOj9wkx41i1F5v3n6uU2dzj6f7ACBR89jYIPntSiwJezERuuOUz9HQa0F6DvK/9o0VI6Y6repucjXwLuCGy48gBd87erfWy8+Vi9jGKn97M/K4EwH1n/d6kWBd6Nq7DhqoP0fbKFR2HQd4U6iyJFjiMxDQM+Wo1lB0Q12a0nokBoTVo2zbHQNNTLAeVZRpKmM/40uit6y4wmhRYUBIKwvQhWlqHgvccQs//Jej7moNNQtWohKpezV1JtOIhR8qQH0OflvzDg0/UIH7KTEpA1rx9/QVa1ICAV83+HIzremAkEELPPsdpV3+/dJUoQfKu7wFJ+0s3vLymoFgSEI0J6M9bo7wzqo1iJPeQMDP6pQk+Dvi2AM6kbwgbUBCd71HnrHlAKf1GeHm7as3aJnidVqxbocRPYpBE+aEdE7TWhen+DlbHmCI1hA2vyrFQt/dv4m1fwPikpAqcSA4LQ3hFRsL2g4f/uQuCZJOAxVR17Og74+FCgrOUT2rRFTAHb4+n2l6n1p/bkjSn66jXdEyH28HMQe8BJKFQ1YcsYWjiSu6HPlL/g6tYP+UpEbFS1/4pFW0p4FlSG32iuSTjlGqRe+QTK/vkR2U9dg4y7T9duf2JzOBD0m4HCITCXg/FFveLUImYyXHfJ+Opp7YV7IOfF24x1SEN/NA2V8Thqn8Xfvllrf+su2hMZpidC09CmjYxQKQjtCWk+6IQszo9E1KTt23wgdGy2pvkg65GL9XzSxNsRe+hZCFZVYN2ksQiUlyByt0Oqmw/Y3s9gvRWHKUGsjLkjMR19XpiJ0t8+V0b+at18kHja9Vhzthn8p2DNnsF/3F/vyX/As345Mu85Sy2xIe7I83Qsw8oju+muln1emo1Nt5+Estnf6m3dfYej76v/Iuuxy3TzQa9nf1Eiwa2M9ziAAkLBc6B3goaazQfls75B9jPXGcuSuqH/e0uxVt0PNjuQlIsfQPjIvbFe7aPbHW8ibNAYrD13Z+1RIPbYJATKivT+2XxQOv0D5DxXMyrs4Bk+5L/5AHJfut1oPlDrLNs/sskKXpoPhNZEmg8EQWgxiqe/D2dyNxRNe1ULgrp4M1apfyrR86GpSLns/3R0P7vlNZXyv39A9B6H6V4C6TdNRtxhZyMYMFz9DBws+ekjpN/6GlKvelJNTymj/Ra82TXjG2Q/foXuAtjr8e+QcsnDSLvpJSNGwPRENJfcl+/SzRI9n/5R74/n1evJ7+GIrsllsTkonoI+H3oooZR8UcgAbILQDnDcpWC3r9yMNYhb/wliXS3Uvs3BiwYdB/QabyYWUoqYiX8GnwBMeNfousfMhswzEJlupDreHnBkQiZPyvvPLLBQ+mjoKepc0oCi1cbARyeomgfTKdfNwNjOya1wwb3LZbo/vdX1ThA2R2V+tnb9hzfBscTkRRxx0LPa+BsKlBUjUFKAkh8/RLDCqM3SfU8XP4MJuazsr+/hjEtWFeMAij57Ubf5V62cr9vtWVsPqO0qFszU22pcbgTLS1H53yyUz5upxQZjDDwbV6Hg/cf1vsv/ma5r5mVKNPgLsuGIS1HHykfulNu0p6HiXwb/zYM/PwslP38MW0Q07JHR8OdlIv/9x+DP2agPxbLKpf9UewUY62APj1D7/9GMB1BlYRHw5WWgctFs41p/+kAHGzqiYvX1F376fHUMApM2VS76E15zf8Qek4CKub/Au2G59i5ULv4LDlXGbUPjIRrDr95PyWffYs4JQssS2rOqVvNB3z9OR7eIFjCAHEqYo/8xix+D6ZjamNH2T0QAw88C9n0EeHWEMR7BWXOMpD/TTjM33gaY+4DDKBcsM6aGGPs/Iy3z20ochMJzPGchkK9edJ8caeRHOPJ94KX+6jxr+qh3BKT5QGguzWk+aO9o9//7y7HxluN0l8fOgDQfCK1JKzYf2IBxDwC7Xgf8qETBC72Al4cAL/Y2kvI0xBtjWkYQkMgU4OiPjSGVm4uvHJgywBAEgiB0DJwu9HrmZ8Qedg4iRo/Tw0L3euI7VC6f22kEgSBsT1pWFHTfE9j5SmMAn4WvqAIriEZ9ho4OGEr8QCCmpzljwnEPknYwxjdgP36LGCUuOHE44cRhRrrkMLPbkkOtxzJGB8f2VcuGq6trZrWHxwsdm4BY+0tW5xOvRAO9ERZcP6q7mtKNc7G6WOnzV/OcwkPSL9NbkqgEC8+Vy3jtPE/duSoE7te6LkEQGsfv1wGG8Uedj7RrnkHiqdeifM4v2HTLceYKgiA0h5ZtPmCu/wETVI1bGTuzz2896jUf/AvkLjLSHNOoMm0xx1Bg0wNTE+csVMtOV/OlRvKfOGW0K/KBaGWMo7sZ2zJtMr8f87kx9kDJOuhRED8/wfgMpbHmAzJpI5D5DzD1KKP54Ch1vH+eMOIeKAZo4Oc8A8y+37i+C9dAJyLSwwYrw/6x2qbnOOM+0PNAw15ZALy/j/FJD8rutxipjpnMyBlhxDi8tau6DnPoZ4qgS/OAT9S+OFTzVtAWzQccIrgt8vt3RRgrwiyJLUlnaj7ojEjzgdCaNJrRsI8SBd23RRSc+L0yfoXAFyeaBQ2wOVHQa19liD9Uxvx4IGueMsIJwHFfAMunAjPvMEQBje4XJyuxMNeowZ/2O/DDJcCiN42a9zkLgK/PNoYg1oMN1eny0xxRwGNzrIOfrlE1kkpj/IPD3zCMOGMWKAooBt5X5aUZap0qY7s8dQ6VRepOxxnXt/xT4LsLDFEwTgmKqaoWw/Ojh+HE74BlnxgDLRGOzHiMut7JSvzUG2a5abSFKODwxQ2NHCi0PAwM5vgMLYmIgvaNiAKhNWm9mAKbU+1xG4zQ6ElGzZ6u9eGnAf0PUzVuZYzZE8BysXMYYY4TwJEZc5RwKFI1dbr8WXPn4EKEtXR6GhrKINIcaOR/ucHIRMjjrVUGnKM0jgxJUsJBn9hbgaKBx1utjD2HZe6mhEOPsYYwoVix4H7WsK1Trcuhkv99Rl33heq+mdGfh0wGliphtJWCoK1Q2lKPcMjRC2Vq3UlSSQuC0Fq0rCiggU4Zrez3Vu6WTQJ00bPbojXR0OctqtYE1SMpWnDUxPj+5kwLw8xs/pCR7ShQOCokuy1aVBgDwVQz5nLgIrXOQS8awz+7zJHeLPzqfDliosWKTwF3jLr2HkYPCMYu/PmAuXDraCmbUbX4L23sWwKv14t///23en8caGjJkpo0ss1l7dq1+Oyzz/QgSRxVkSMdNsY///yzxREKf/31Vz1IEuGIiIsXL64+199//x1VVXWeu1agpKQEL7zwAny+jpn2mn33Yw44WY9YGH/cpYjc+QBzSdvC9MscIIldHzkQkz0uyVyi/lbCwhF3zCSdYInopEnq3Bv7I+K4CXFHXahHbaxGrcsRFeOOvlBd+5U66NGZ0kOvG6/2HTq6oiC0d1pWFCx+2zBuw88wC5oJa+TF64AP1MskdKLrvYWMU7OguNHxAiZsDkgeYQz/3BARKcB+jwEfHWL0ZOC5MzfD5qCoWPujMTgSPRAlG9V9yDYXth0Vf/+AzGvVdbQQNKo///xztaGlAf7777/1dxrhDRs2VA+TzFEHOU/jyPXz8vL0CIahhpmjFHIAJg4MFBsbi3vvvRelpaV6m02bNuntKRQ4SiKHTOaIhRx1kWmCuYzrhsKYiOXLjeG9OSzy008/rdenoZ41a5YWNdyG6/F7VlZWrXPOz89HUVGRLqPgIWyW4/FZxv1Y8HpYxv0QnjPnuY+WEmHbGw6ZzCyCiWfciKixExCz3/FIuewROFN76eVRex9VbXi3J9Hjj0XyuXfqER1t4Rzt8CE4k8x4DGWsky+8HwknXVWdoyDxzBt1EqSEk6/W83WJ2HEfpF37DBJPN7MVqn0wBXPP//sKsfufjKi9jkDCCZfqbIxBrwfhO+yJbrfK8MhCx6FaFFAXb3MFc/3PxiiABz4P7HG74TVIGAyk7wqMvcdcaTPMfQFI3VHVti8zmgTi+gLDlCJ31h87v0ECrGGpl2qaOh63d7iN8rowgDFlVM3EXgsNwaC/sXcbwYvcH2v+drVPxhk0hOUhYe8C9kAYeJS6hi14MdhM8NfDhleEx5pRkxq1rShj+tm7TtWZ11obegt++OEHbRQzMjIwf/58zJgxQ89zOGQazLvuuguLFi1qtLa/884762GSFy5ciHXr1mH16tX466+/8M0332hjzABICgUaeQ53zCGUX3rppWqDTg455BDMnm3k46dIiY+P158UEf369dOi4pFHHtH75v54PhQRr732mhYfzz//vBYTXI/fuc4rr7yCDz/8UF/Ls88+q0UFxQzXoyeCXg5uy/VYznMOFQ8dBocTCadci6o1i7Dugt2x4aqDsf7y/bHhmkN1UiGSetmjiNxVieTtiD0qDskX3K3THdcdj4HNnEln3YLYA0/WKZJ92evNBUqkFWTprIkcnTEUDoiUeOo18OXUBC+7ew3SnoOMu8/E+isP0CNErlX3oPCzyepvW4lQdeyovQ5H2KCawZIEoT3Tsp4CtutPv8IwbMOVMT/5JyMQ8NjPDWO/JSgqfr4O2FVtf4Z6QZ+s5ne8pOlqhbXu+S8BO6lzOG6aUXNvCIqAU3+rmZjboCGsTIYMoDx9ltEz4puJRoBkQzDJ0YKX1fV+pq57phI0ZxrxBlsiQ+2bMRDsQsl4gjak4u/pyH3wvOrMdK0Na/+sTQ8bNkwb3y+++EIHvdCo/vbbb7rWTQO99957IyYmxtyqPozGpxHv378/EhMT9TZsVmA553fZZRedtYv7oRigSLCaC0hcXJyuwVNU9OjRA4ceeij+++8//PHHHxg50hhNj+c4duxY7ZkYMWKELqMXgYadmSPHjRun95+UlKT3Q1i2xx57aK8GRcQ777yjj8VzoQixmikOOOAALWyiopoogNsT6tqZrdBfmGsMTmRCQUAXesx+J+isgWF9hiFm/5N07n+NMsysebMsep/j4OoxwCgnqgYeve9xcCSlI2Ln/fVyjdomfMTuupmCXgBncuO9MCJG763eHTaUz51hltQQf9QF2huw6Y5T4Vk53yw18K5frkdfjBiltg/B1XOgMu47omr5HLNEnU64MfyxN6smrTJHdfSZ88zEWPz1G0i7VlWUBKEDUEsUOFqiLZoBd3OeBd7YyXChvzxYTUOBqebY40tVLZvzVlv8+/sB319kfGeteZ7643lNvXBfGQ68roTEB/sbWRHpAaBB/kop+FDeU9v/cKk5o9b58Spgcl/gXfUHXbc7Ipn9IPBcqrGONb2zl7GMPSKsREprlRB4UdX2v1PnxvPgsjfVNa0xBl3RsPzXm8wZBUXR9xerffZT16BqBl+eYpwHezMQBhW+yrwEdaDHmLERbH5pQ6qW/I3sO06qJQjWH9sD65oweddtPj6Axo41dQt+T0hIwOjRo3HYYYfp2vWcOXN0OWv+nJ577jnd/Y4GdEvBdYwbGDx4MN58803tcdhpJ/Vb1YEegqeeekobeQqFUFc9jTp7a0yfPl3vh8adcQbcplu3bnodt9vwPNG7QfHCc2fgH+H5WalCuS96OOqWsbmAIsi6vttvv12fAwUM4fpNCSL0rJjb4G/Q0JR9hzGscavi9aD4pw8Qowx34pk3wxYeaS5Q1x2boGvS9shYbVDpVmd7uz02ET0fnYbu932EhBMu0y7+PpNnKWN/krGd2kf6TVOQds2zSFY1eg6CpGv3ar0e93+q4xaSL7wHvaf8qYdGbojI0eNQuWyuOr/a8SBRux+M5En3I+Oes1Axr75gCJQWoOT7d+s1IcQdciYq5vwCX27Ne4VjL/gyV6PH3e8jYuRYs7Q2+e892ug5CkJ7o45/zPxsCdgDgH3zGYnvKVKGz6xBMHCvSpVrS6hgNL42+iGw1sztqgrV+iF/0F5lrDiFwn2Hbk9hwf1zW+sYobD2z32HTnpdBT+t/dNI8/z1/lQ516t7nnp9o/24BnVMfXxuq66ZgZK6J4SCgsk6VijddzfyLLDrYxtBQZB51QEIVtW+HuZ5DxTnb3EKbibQj9DYMS6gsLBQG0K69lnbXrFiha6Zn3POOdoAs0bNMnoFVq1atVkjyf1wmjlzpq6Z05jzGKNGjdKG22puoCBhbX7lypW61k4jzGaAutBQc18DBgzQRpweDAqBurV3xhXwGDTy9E4QigA2KdDDwSaEvn37aoHD5hCux2aLQYMGYdddd9Xih9fHe8FjMQCT282bN0/HJWwRdS0N/QYNTuVmj5xWpuiLl5H35gNIOvMm9P9gBeImKCOu8GWswYZrDoEvbxOKf3gP66/YH1VLGXtwE9y9h2Lt2Tti3aX7YM3EMXpY5bRrn9NeAgsKjPXXHoaN10+Au98IxB0xEesu3ltN47DmrFFqX/8gaeId5tohOBy6Zl8x52ezwIADMSWffw9Kf/tCN5M1BAdb4pDQFBVMmUxs4VGIU4JGNwuEvFcCpUVYf90EBD1V6PX0T+jxyDR1XUPMpQaB8jId0CgIHYGWbT4Qmkd4EnD8N0bzyqz7DSHVBlTO/QWZ1xysA6Nak0cffRTfffcd3njjDe2Gp+Fkzfntt9/Gt99+iyOPPBInnniiDtDjOqyF0ziPHz9ef4bCZgK637keDezVV1+tBcTpp5+uBQdd/EcccYRel/ucOnUq9tprLx0j8P777+v16IUIZciQITjllFOqRcBJJ51UvY+UlBQtWAibBNj7gSLgrLPO0rkg6BFgswSDGidNmqT3wXN2uVy6yeDss8/WnpHjjz9el/G82TTCc7jqqqv0dtwHmxHqXmuHwG8MDbzq5MF6YKSUSx5C+m2v64GElHIz7Sg/g7pJIXrsBBR+OUXVujcay5UhLlGigUMcc5lF8bRX1d+FEuhqncgdxyFYWY7Yg09D0tm36JiAQHkpwgYYzTuhcD9OZdCrVplJwUxovEumv4/ocUcjcreDzdL6cLAmDtoUdyiHa1bCcreD4MveoEdsrIsvYzXWXrg7Nv3vdHXMdD0UM5tFqvF5YNuWrtqKGhkiCK1LdfKipf/+gj6/n9YyAyIJTcOljA8HcGJvA2Y5bCEWFUQj+qL/mpS8qGrJX8i87vBtjiH4YtcLMOqw45vk/u6MPPjgg9rbkZ6ebpYAjz32GI455hgtYFqS7NnTscs3D5tzmyd8zL5If/Rrc65xilctwarzd0O8zegRsa2ED90VPZ+ajqz7J+oRCvu9twwlv3yM3OdvhiPRMJw5z1ynhYAF4wP6vv0f8l67D0VfvIT+H63GxpuO1aMLkrQbJ+uuhaW/fKLnLfwFuSj48ElzzoBipNeTPyDnuRv1SI3EHhOPAZ+s156JuKPOR+wBp2DTbSfo0RAt+r61AJ51y7DpluMRc/DpSJ30AFafPRr91fnnvnYPCj98Svc+iBg1DmtUeT0cTqRd/bTuabH6lEG6iE0nA7/KwbJ9mz5cdF1KbG6M/KEJXiRB2ArqJS/ii9wZFo3KYJ0+9ULrwuaIZR+1qCAg/rDkJhtnV/eBcA8YZc4JWws9BoxTCOXUU09t8XTErYUzMgrB6Nrnvy1UrVqgm56cqXXGNVH4i3L1cMZ1A/ns0XGwKaPKsQwaomLebwhWViD35f8hd/Lt1VNdQUDo9fJmrUfEiD3MkhqCPi9ynroGFQt+Q/qtr8HVyzDedSn7/UtdQ2f8ApsjinTTwRbw+/QQ1I6YOLNAvV/dYbUCMLeGCqZEF4TtQLUocEfFoRzqxaCLhY5Mubt7k13QDARLe+gLuFXNTth6aPytQEQLBigyy2NHICwxFcGeg7Unv7mwvT39llcQve/xOl9BuDLE8cdfCntUDMrn/qrXCfo8COs7Qre3sycCDWfcIWcg9ohz4eo5CGGDd0LqFY+jcvHf8Kz+T29Tl4oFM9W6A5B05s06cI9T7OHn6KaAegT88KxfqnsqNETQU4mMO0+DvzgfPe79UAuSujBeoPjbN5F09m0onakEgtqmLmHDdkXyhfciYsw+cPcdjsid9kO3W19F5dJ/zTWUnkhK180eWwt/k+K4HuacILQu2nLQxRwRHY/M8FHw1wSICx0Q/n6l3Q/R7dZNFgbhkej21I9wD2pCt9FOAnMGsIsgAxUtGOxnJTDqajhUbTZm94OxVY0HwQAcCalIv/ll9H7+Nx1wx14GWf93GaqWGcaRNfpIZTj7TPkTYf1Hqlr3i8h9/T6kXHQf+r21EL2f+QkBTwU23qQMPHvxNIB340pk3jcRcUddgL6vz0Ofl/9CwgmXw5vRcLffst+/Qrgy2vaI2oGiFoGKUmy69Xg4U3sj/YbJ6ibUzzxY+MlzCFSWIesBI3CyHn4/4pQw6fXYt+qc5ujeFN7MtTr3gUXqxQ/VEgnNhXejz4mTjBlBaGV0TAEDnphN7b8ZH2D08puRHtW6AWdC65FZ5kDGEb+h74Ah9QLpmsKmi8fCY77ISQyjyJvQFPF+eRJGjN2vyc0WTYXdAufOnauNN6P5L7/8ch3Ix26FrJmfe+65uPXWW3X3PoqgJ554AmeeeeYWB2diTgLmCGDAI4MUH3jgAR35P23aNJx3XsMG4KabbqruRsh4AcYQvPjiizqAkOfCAET2eKC42HfffXXAI3tUXHDBBeYeWoa8pfMxvszIwLclXL0GI/b4y825zVOesQ7/Xbwfkks2tWhHpLbCFhmtxMYvyH/nkVqxC9sTxk+wN8bqM0bAp8RCc6FmXeNKwn7fbjBLBKHlCY0p0KKAUdNM5LJ2zRrk/3Qf9vZ9inBzfB6h4+DxA9+GX4RRx9ysE+jQW9BcWHvKuvkYVC2Yqef7/FDeJENP48jo/JYUBcxsSCFAAxsKMwtef/315hz0dxrsd999V48e2KuXkVqXMKPgscceq7s3smvg8OHD8emnn2LPPffU3RJpzCkk2Ctgxx131L0U2FWSWQhPPvnkWt0ReQwei70JGEDI41CQ3HDDDTohEWGPCIoCdlFk98gzztjKlN+bgV0Zmd65NVj7+esoevIKxKJzVAzYCyD95ilYf+m+Rk+H7YnDiR4PToVn7RIdVNlcKAgKbG70fOhzpO4S0ptBEFqYeoGGhC/HlNRUhO18MWb5x6OyZYKQhe0Ef68ZgYPQe9+LER0dXZ00p7nYI6KRes+HCGskEcv25K233sJuu+1mztXA3jLs279s2TItGghr+sxCGCoICGvqNKIcd+H777/X6zMLIT+Zy4BJjpi3gNuyCyT3zcRFzF744481UekW7GUwYcKEWsdhLgKeD/MaEG7H8RvY7bGj0XvCmQg77RYU+rfPkNutDZMTbbrzVJ2iuC1gN82c55qfulwLAriQeNUzIgiE7Up1oCFrlezv3a1XP3h3uREzbIcjq9SuH06h/RJQv09GmRM/245E3IH3IlUJOwa3bUuN3RGTgLQHpsI9rL5B3p7QTd9QXASNNwP72OXSuk52BWRyorrss88+OpkQa/I01Ew2xARCjcVbsNmBzS49e/bUmRHrwuNQjITCgEKej6W2+Z3nEjq2QkfBpu7L4InXIemWV5HtToSvo//9q2eIibkaiztoVfw+VMyfqf5Imxeo5Vf3PCcyFd3v/Qh9JrS8p0kQNkf1m5EvV77U2K2q/8AhiBh7I35PuRa/5vdDZqkNJVWATz3bNEINTXyQGeTW0SZe05amhrbbmqmh+7Y1E5sJSj3AhmIbfikeibkjXkLaIXehR4+e2kuwpdwETYEeg26Pf6+eC7OgDWDSImYCrAtFD40zn1VLFFx44YU6UyCnUJjlkGMo0HDTA8DmhLopkJsakEkuuuginXmQngELJjbi+ViigM0oBx10EB5++OHqkRA7Eky00+ugEzDilT9QtMcJyEYkygM2/bcgtDysePHelvltyAqEIX/caRj91r9I3+vg6udbELYXOqYgdEhapoNlsBRHa2MwVp6qXRVlrUJpxmLYK7IRRq+0eoiD29B5kY/59nrWLU9HR/nbotFvDOsF4Q3Y4Y7rAUf3nZGW3kPHDzDYjTVcCoLmGLmWojViCsjkyZN1GmS27bOGziBABvsdfLCRjW733XfHPffcg5tvvlk3mdC9P3HiRJ0tkbCZ4Nprr8U111yj7xODEJlBkU0KzK7INn+OmMhjMHiRzQzMPshUxsyyyEBGCx6Xx+E1PvTQQ3q9119/XZ8DvRcUBtaojBQ0jE9gcwSPsTXxHY3RmjEF9VB/QN7yUmyYPhVFKxaisogpyoUWRf3JRCYkIW7wjuh9yInaWyMI25N6gYahooDQbctAKZbzBceJ31nGZR0NaxS7zqC6eQ28FhpAGiIKAdacaXRawkOwtbSWKBDqs11FgSAInZ4tigJiGX8aVNa2rKmjwnNvixp0a0DDy8nyCrQHwSOiYPshokAQhJakSaKgISyhIKh74ffplKxtRXszvlOmTKmX5ldoPY477jjzmyAIwrax1aJAMGBmtZz7z9ER+o7YJLO0a8NnqCN7kjoS9BDVTaksCIKwtYgo2GqC8OVnI/OSveHL2QBnSg+kP/ubHi5VEARBEDoioaJAwlybgb8oDzl3nawFAfHlbETmFfvBs3I+21Z0mSAIgiB0VEQUNJFAZTlyH52Eqv9mmyUGvsw1yLzucFT8+6MIA0EQBKFDI6KgCTCosOCFm1Dx+zSzpDaB4jxk33YCSr9/W4SBIAiC0GERUdAEPMvmouSLl8y5huFY67mPXISC1+8xSwRBEAShYyGioAmEDd0ZSVc/A9i2cLsCARS9+QDyn78RQYnEFwRBEDoYIgqags2G6MMnIvna52ALrxlKtzGKP34a+c9ep+MQBEEQBKGjIF0Sm4G6VaiY9RVyH5mEQFGuWdo4kWOPRNJ1L8ARK0l9BEEQhPaJ5CnYFpQwqFoxDzl3ngJf1lqzsHFc/Uci7d6P4EzrbZYIgiAIQvtBREEL4M/PRNYNE+BZ/Z9Z0jj2uGSkP/4d3H2GmSWCIAiC0D6Q5EUtgCMxHWlP/Qj3oDFmSeOwqSHzygOUgFholgiCIAhC+0NEwTbgiIxF2iNfIXzMvmpu8wMUBUoKkHHVQahaNFtyGQiCIAjtEhEF24gjJh5p93+KqANOUnObFwbB0kJkXnsoyn6dKsJAEARBaHdITEELwayHRe88gsLX71UzW8hRYHcg/oybEXfmzbDZRZcJgiAIbYcEGrYSQSUGmAo5++7TAZ/XLG0MG6IOOAXJN7wIm9NllgmCIAjC9kUCDVsJm82OiL0mIPXej2Bz1dzkhgmibPq7yH34IgS9IsoEQRCEtkdEQQtjs9kQuctBSL7z3SZlP6QwyLl/IgJVFWaJIAiCILQN0nzQAD6fD+Xl256iuGrxn8h94Fw9WNKWcA/dFSm3vQ6b022WdF6io6Nhl1gKQRCEdoHEFGyBNWvW4J9//jHnhJZm//33R0JCgjknCIIgtCUiCrYARcG6devMOaGlGTlypIgCQRCEdoIEGgqCIAiCUA8RBa1AIBDAypUr9SfxeDxYu9YYPIllS5Ys0SMubg8mTJhgfqvB7/dj4cKFeuJ58lwWLFig5//77z99jitWrNDrkVWrVqGkpER/FwRBEDovIgpaia+//hp5eXn6+4wZM/Dggw/q7zSuU6ZM0Ya3tLQUBQUF2igXFhbq7xQQnOd6ZWVltco4X1lZqcusQEiWFxcXV++HMFCS81zfKrPg9jfeeCNGjBiBHXbYQZ8j1/nuu+90GScGAT7//PNgs9KiRYvw8ccfIypqyz0pBEEQhI6NiIJWgEZ15513xvz587Xx/+CDDzBgwAB4vV4sXboURx55pDbad9xxB+bMmaON78yZMzFr1izce++9epvbb79dCwuWPfzww9pwP/nkk9pA//nnn3o9Gn/W8D///HP89ddfePPNN/V6r776Kv744w9dznVCue+++/TErpNkt912a7QnAAUBxcK1114rvQUEQRC6APKmbyVY4/755591bT0xMVFH3M+bNw8//vgjxowxRlZMS0vT5eHh4TjwwAN1zZ2uekIjTNf/YYcdhtGjR6OoqEiXHXrooTjkkENw9tlna1f/hx9+iHHjxmHYsGF47733tAeB3oDDDz8cp556KhwOh96fBYMoXa76GRQXL16MRx99FC+88EJ1s8Fdd92FSy65RASBIAhCF0He9q1EZGSk9gCwBj9x4kT06tULv//+O/Lz8xETE6PXsVzyFAK33Xab3sbtNvIUsCZvGXSKCqtN3+l06s/k5GTt+qcngPvjvt566y0937NnT71OQ3A9y+iHQlFx3XXXYdKkSdXH/b//+z9cddVV2nMhCIIgdH5EFLQSNN577LEHpk2bhkGDBiE+Ph4bNmzA0KFDq133FhQOV155JeLi4pCTk6PLaLhp9GmQX375ZW3o+X3Tpk36kzX6fffdF6mpqVowsIsfvRIRERF6f2xGyMjIqNd8cPPNN+Oll17SyzmFxiJYZdY8hcx5552He+65p/rY1jJBEASh8+G4S9FQzbErw6A/uuu3lR49euieBnvvvbcWAgwsHDt2rBYINNY8zpAhQ/T09NNP67gC1tjZzj99+nQtIr766is88cQTen/0NFRUVOgmg3POOUcLAa5L0fDNN9+gb9+++picnnrqKSQlJek4BooHCx5711131fEMP/30EzZu3KibM77//nvdtMEy5hGgR2PHHXfUwoDnuX79ei02dtppp3qiprmw2YTiRRAEQWh7LA80keRFDdDWyYso0m644QbdY8Fq/2dNnQGHF198sfYobG/odaBXYfjw4WbJ1iPJiwRBENoPkryoncPAvtC2fcLa+SmnnNJmXQO7devWIoJAEARBaL+IKGiHUAAwDiE06p9lbB4IdfMIgiAIQksiokAQBKE9s3IlbPPnA5s2mQXCtmBbuhRYvZqR1WaJEIqIgjaCWQjvvPNOHc3/77//4vrrr29WZD8DFdnEwFgD9ly4+uqrdZIhJjViYGBDMPERexCcddZZtXolMOnR9ky9LAgdiqIihEVEICw8vNbkHjLEXKF1cV14Idy77QaHGXDcFti+/bbe9XOyf/WVuUY7RL0b1YuWWdgAM27O/tlncO+4I8J22glYv16XCbURUdDGcLwBpkF+5JFH9PxqpWDZ44CJidhb4bffftPlNOJMhtQYDz30kM4rcNNNN+H+++/frIFnF8N3331Xf6eomD17ts64uK29CgShsxOMj0cwLc2YUlLM0q5F9fWrCSEBau0O9W519+kD9/jxQG6uLgoOHYqgEnMBJpCLjdVlQm1EFLQh2dnZuuvh5ZdfrudZw2e3QGYx/PLLL3V3QnYtpIFnb4im1OQZc9C7d+/qZEcN0Uf9obz//vv6O8UHMyRKrIIgbJ6gwwHf5MnwrF2rJ68p2JGfzwxk7KLD0c8ADn7GSf39qj9aw1XN5ervvRrmI2HZxo3GPNez9sP1y8qM8sbg+pmZxvo8FmvEobCcE7ubW8fi+qw9h8LteDxO9DA24R3jUfuy7kHggAOMwjVrjGPwmq3j8Xrr7q+goOZ+ZGUZy3kPrPV5Dtb5sMwcP0bD9VnG6+B+rG04DgyPz22s+6aW25ctg62iQh/Dxt5k6ryC6t3o+eQTeF95BTCTyGn4vuR9tM4rtJs+z4HlvC7uj+txCu21R6/Dln6zDoKIgjaEgYTMB8DaOmGuAHaH/N///qeEba4WBfvss49OW/zrr7/qdMYtxemnn66e/Sx89tlnOsmSeAkEYetwPP00woYPh/PMM+FWf0v8rucnTtRG2HnNNXredcYZxgbKSLkOPdQou/56PW9/7TW4d9jB2HbECLh33bVx97YyRs6zz9brVa+vtrXNmGGuoCrwLFeT/a23au3XblYGNIsWwW3tQ038bvvjD3Nh87Cum/t3jxpVczx6N01hYH/9dbhHjqw53p57akPqOuUUPe+87jq4dt9df3cde2z1p4VLvbNYZv/0Uzief97Y5sor4dpvv+p74Tr4YO0VcEyZApf6PYhNHcOt1nHecQds//5r3K+99jJEmML+xRdGk4LanhPvg3PSJEMAKByPPmoc69pr4VIiyFrPedFFHGFOr+PeeWfY1TE7AyIK2hCmKj7qqKO025/CgNkJjzvuOD3mAJsTOM8kRc8995wem6AptXnmOGBOgdgtuMZOPPFEPXASPQpMoywIwuaxqb8t11lnIUz93XJyXnqpucTArgxqICUFASXkWdOksWGt1mfGAtgWLjRq0upvzs4hy5UQ9111FWx//w3XJZfocu8LL8B3222wqZqp64QT6tfslYF1qnNwfPABgmpffmU0A8og2VSN2X3IIUaNNwTnFVcgcNhhCCijrQ3wuedWrxNG4aFq1L6HH9YTv7vVupaha4ywtLTqe6Br6SE4r74agQMPRJDvH3UcihddU1eVGufll8OmDHZAiRS/EgJB9X6zBANxfPwxbD4fAgMHInDeeQiqSpP9zz+Nmro6N33/FIGjj9afxDF1qq7x+086CcGwMNj/+QeOyZMRGDsW/osv1uuw3KfEV0C9a1VNTJdZ2P76S4s528aNumnBr96/XMfx5ptw3HRT7fP78EMEExIQoKBQv69DCSDbihV6mWf1agTqPA8dFREFbQg9BbvssovOQPiFeoEw2yGbC2jUP/roI+0pYOY/xhxQLNTF6rLIT9b6uR1FBEdBJPwe2uQQ6g2gwOAIjBxgycqHQKEg2S0FoXFoiIPKaOqJBj6Ubt3g+/preGk81N+Uje7l0lKAsQf8G1NGkjVV7f6m4VWGM6j+/h0vvaSND40WDY7/mGP07mxLltQzuvQSOH76SX+l2PC9+y68v/yCYK9eeh+szYbifecd+F57Dd7vvtPnxHVshYVw0H2u/tZ5fL8SE5wQHW24xHnOm6H6+nkNdfCpd49PGVS/EgcUPRQrrHGz5m7zeOA//HB4Z882zkm9f0Jd+Dw/z7x58C5YAD+bVM0kbbYNG7TxpqjRBpmxDCYBVav3fvklfKqC4/vf/3SZ/fvvERwzBn71PlMvPcDlgp9B2RQ8dTyiDrWdjdeifjvPzJnw8X7x/aneqc4XX6zVJBBQIsr36afwqt84qN7Z+l5a3hzmj+kkTbAiCtoI1uTZ+4CcqZTq0Ur9Mnsha+9MFHSCqiVY2QyZapjpjEOhUacHgYLg8ccf1+twO/YkIPQ8UEiECgHOd+/e3ZwDpiqVvd9+++nvXJ+ioO6oioIgGOiYAmWEPcpocvKrGmkoNFA0JjRCCB2ULDISfiXQbUpE2L/9Fs5HH9XFASXI6Qlg7ZloN7aqGLj32QdBGksa6ZBeQhqKfMYtKAJqn9UkJekP28qV+tMiSBc94UBr6enGdxoztpEr6KXQx1QTy3lc27JlelljeIqKqu8Bry0UfU2K4KBBxr0wsWrUuvZexzBb6Jo8r9nE2pfjmWcML4K6f7677zYElklw9OhqY8yavoZijfepKZg9tQLsjRAerr9jwAAEzXdvaKxGcNgw49jq/Blw2lkRUdCO8ag/fg5edP7555slTYdjJHA45qbCVNfHhrTfCYLQcvjoilbYP/wQ9h9+QFAZMp8S89rAmIYwMH48PKpm7cnJgScrCx4a+LrGh+ubBovd6zQUDgyCUwRUzT8UGwPiSH4+bAyEVASVQGAzh/6ujKo+Fo/Jic0arI23NGZac8YD0EOhoach1HjX6cnge/BBfa72b77RXR+DcXEIjhplLjXZsKFaODm+/15/6l4RNN6WYOEx6jbDWFjeCHplTM+PbcECLUCCHJ+lC6ZjF1HQjuEwyhdddJEemKi5MB0yh2JuKmymsDwTgiDUhzEFjhtvhGuPPYzJ9LI1CXbhS0yEXdWYbWw+oPuZsTzKeAVOP129ie2wT5+ug+4c992nP+1PPmluHIIynAG6+hVsr+fkUuJft4kroeG/4w69zMJ90EF6HR3UpwxjkB4FNQUuuEB7PtgG7zr5ZH1M52WX6YC5LeFSosG6Bw662JsA3fc8P+crr8C1zz7GebOrYIh7vh68Z8OHw6bECic/4yHqpHl3/PILXEcdpQMS7TwXJZoCJ52k7xMFDwUUAw1dEyfC/vTT9cQB90njzxgPBhE6Tz0Vjvvv1+v51W9d7T3YEkpYWYGJHR0RBYIgCE3Evno17HPn6klnGWwqyiAGzjqrutbqM5sOSeDgg+FlO7YyeKz9O+65BzYlEOp5CYgyej5lWP1HHqkFhQ5241DpHBF15sx6RpOBc/ZPPtEeAwbJedhDgeJfVRi8P/6oAwLtX34JpzomeyqAwYNbwD5vXvU90N0wm0Dg8MPhv+027RWxMRiQvSDYrXALMADS8iUE6MmkByCEwP77w7Z4Mexff63n/WeeiUBI/FXgiCO0GLH/9htsy5fX9kwogrvuCu/LLyOYnq6bUhz0ZPh8WsT4GZ+h7ndTcA8bBvszz5hzHRtbUCGjJNamKaMkssug1ZWQoxaGjjLVUjBIkMdhL4UtdRlkbwVmNQztocDt2buAXRoJexk0NR8BEyfRe9CcGIO8vDw9XPOWkFEShQ7F5tzP/PvgMq7Dv1GrHd0qC/37scpI3b8rllsTaWhfoWWh67PcmkyYbZBUMTUyxQXX47Yh62hYbl1bA/upJnS9UKx9Wk0C1nzo+qHHDb0HVnlD12fCwEx2HwwMHgzv779XxxywNu+8+274Tz8dvhdeqNmXNYVinZu1jMeru+7m7kND51f3ejlvfe+AyCiJLQAj/NllkBNvKDMOMnKfbfmhIotxAVYZ12GPAs5bhpqGm8usTy7jRLjtpZdeWj1v7Z/lhNtwPyzj97pMmzZN5yHgOfK4VkIj6xjWNta5sYzHoNiZPHkyNmzYoL9zvbrbWNfFT+s8brnlluprEYROA1/0NOINTYTGgN8tg0GsslCssrrlxDI41vKG9hVaFro+PzdnjKz1Glon9No2t5/Q9UIna/2686Hrh+7TOpfQ8tDrMLHNmQPbjz/Cddppet7P7n4hQYi1sI7V2Plbx7OWN7SuVd7QMs5b5RbWutZ6od87OCFXKWwLTC7E2vq3336Lu6lglXEtKCjQPQO+++47HTDI5ERPPvmkzlo4kYlNFDTWXJ8G+5prrtHrvvLKK1iwYIHOTUAj+8MPP2ij/fzzz+vlzGPA/dNoT5kyRZdx7IJQOMYBjTZ7NhB2e2Tt/PPPP8fXX3+tz/Odd97Ry2jMmeGQ+3nmmWf0eW/cuFF3hSwqKsLff/+t0yLz+Cyn0ed4C9zHAw88oNfhurwGpkwWUSAIwrbgvP12uA8/XAcSsqkkwHwHwnZBRMFWUl5erscQ4JgDTFdM9tprLxxzzDE4XD3MHMPg2Wef1SmM2d3wsssu0+vsu+++OOKII3Duuedi/vz5Or8AcxUwyI/BgVz3wgsvxCeffIJRo0YhPDwcR6o/ilWrVqFnz546lwETHtFQU3BcfPHFeht2SQyF6Yu5bl04fgK7JvI8afytwZN4TtwPmytiYmJ0KuSDDz5YCwkKBZ4DB1J6+eWX9fpMpcx98JopFLguu1mOHz9eCWp5rAShLfH89JOeaqXy7UAwloDnz1wG7AZaN+DPr95FXO5nrw7W0oUWQ97eWwkj+29XavbGG2/U7nkSbbq3aBQ5CiKn0Ih+xgWwnZ7QmNJFT+NuGW+KAsL16CEIhbV+Gmjue/DgwbpHAlMkW23+1n4tmI+AnoS6cOAji5SUFO1xINZ+WMuvW9PnMk489lVXXaXLrIyJLLeaMwRBaB8wP4HOUdBBexSx14G+hh12qM5DUAtVQdLLmQ+hk7jt2wsiCrYBy4A25C6nsRw2bBgyMzP1cqs934KigkF59BRYomLevHl6XZb169dPG2GKCpbRgM+dOxfx8fG6Js/uijuoPxiKBRp2LgtlxIgR2t1PYcLtabi53p9//qmbIljG4zUWGMjgRiuegCKFx6MoqSs+QuF6XJ+TIAiC0PFw3KWwaouCAV3qbCffHGzzZ0ZAxgkQGlF6CmhkKQBo9Pfff3+8/vrr+JjZuJTB5Do06jSunGc7Pw00a/78XLZsmW7vZ9ODNXLinkoNM6iRLn8a6aeffloPp8x9cyCjW2+9VcccsFmCIiHUdU/3PuMVvvnmGx3HwGaK0047TW/DeAA2fRA2TYwZM0YLEB6bXghOHIJ5yJAhOOmkk3RTCbfhMSkMGLMwdOhQfa9Cr5vNEzxO6HnUJS0tbbPiQhAEQdh+hPZKky6JDdCULonbAmvSvOcPPvggbr75Zt17gTX+hx9+uDr1cWdGuiQKgiC0H6RLYhtDUUBPA7sbWj8G3fOsxQuCIAhCWyGeggagp4AudaF1YFOFeAoEQRDaB6GeAhEFDcCaPNv4OzNBrwfrj+sF+OoM/9oA9oQU9Hh1LmxhLRMHwPYrxlQIgiAIbY+IAkHjy9mAjeeMQbBy8+OnE1evQUh/ZgbsUXFi0AVBEDoRElMgaJwpPdHzncVw9h5iljSOd/1ybDx7FHwZq6XLoSAIQidFREEXxxGXjB4vzEL4jvuaJY0TKMzBxoljULVgpggDQRCEToiIAgG2sHCkPzoN0Yc1Ib+4z4PMqw9CydeviTAQBEHoZIgoEAxsdiRf9wLizrjZLNg8+f93CUo+e1GEgSAIQidCRIFQi4SJdyDutBu1SNgS+U9fjeLPXkCQGTFFHAiCIHR4pPeB0CAlX7yEvGevB7xbfjZiJpyPxEsfgc0Vpp4os2eCEgkBnxd2p6umTBA6KpWVxsA8VjpYimAOBMZn2+02yloCCmxvnW7CPEZIdHh7xf7llwiOGoVg795mSQsSCBj3hffaep9YZRz0aTNp1bcK6/fl8fib8Fg8jnVsdllnOZdb5xFK6HPB/YSeo7VvPkvcT2ucfzOR3gfCFok58gKkP/IVbOGRZknjlHw5BRlXH4xAebFZApTPmobyX6eac4LQsQlLSoLDHCuE2JYsgbtHDzieecYsaRns778Pd3w83GlpNRNHAmyHOF57zTCMJs5bb4WNwzW3Ara//tL3AuvXGwXKsNqfew7uwYNryloQ+2efwXXQQRwjH47bb4fzlFMMQ06UAHAedxyc554LqAq1/aOPEJaQAHdqavVv5tp1V+PeZGfD3bMnbCtXGtsq7F99BfeQIbDNmwfnxIn6OrRQaCeIKBAaJXzkXuj55iLYY7acfdCz5C+jy2JBNqqW/I2c+86BL2ONuVQQOhHqRe86/HAEzjsP/muuMQtbkO7d4Vm7tmZasMBc0L5w3HVXLVHgUUYucHYTgpVbANuiRXDefTe8n3wCtLRnorgYzuuug3fKFI5nbxaaKOPtvPJK2HJy4KMxDw83ym02eGbPrv7NvL/+yqFyjWUh2ObP12LC9+KLCO60k/50PvIIsHixuUbbI6JA2CyOxDT0fGuxTlq0JfxKEGw6bydkXnsoghVl8OdtgkQaCJ2Kykq4jjoKgd12gy/Ec9CSBOl6jo+vmeK2/LfX1XAdeCC8zz+vDWu1S7+FsL/3HgK77AIMGGCW1GB/5hk43noL3o8+qv+7xMTU/s3qnldRkRaT/ltuQeDgg40ytY3/lFPgbKVnaWsQUSBsEXt0HHp9sBL22ESzpHECRXkIVpZVfxeETkMgAMcdd8BWVQXf22+bhSZKLLiHDUOYqjly0q5uuoxzcxHG2mZGhrmiQpW5E9XfUkgtuymwacGljJVr7Njq47hGjTKXGjhefx1hERHVy51XXKHL9XeOyGoucx1zDNwDB+plFs5zzoF77731d7cyanSLu6Oja/Z19dXGPXj4YT1vy8xEWGwsXCeeqK/F3bcv7O+8o7cnDg74FnIu7uHDgZISY6HHAzebZO66C251f6x1bH//bSzfDHS9B046CcHjjqtteBcsgDshoXpfTiXeWLN3vPkmXBQPpTWZW+2ffALX/vsDFRVmSQ32adMMj0edmr5txgy41D30zJwJ9OhhljYdLQjUfffzNwk578DEiXB88YU51/aIKBCahC08Cr0+WgvXgJFmyZbxFWab3wSh40Nj4fjqK3joGg4Zf57BYq4TTkBQCYGq8nJUKUPjv/VWuGhYlOELDh4MZ0gzg45D6N+/ntGxoOiwq2NYE0WEBd3m3ueeQ5USIVWFhbArw2z/4AO9zP7NN3BOmqSbG/RyNfmeekovI/bZs/W5sdw7dap2getANxO7MkxeZUAtHC++CI86ht7XsmWwv/qqPr7/hht0WTA9HVXFxfB++GG9a3Hccw8c6hhV6vyscwmMHGkICAbmWShx4FFCgct1jVmdf72gvRDcBx1keGmeeKKWYaVxdx9wgHbpW8ezL16sr8mvauW27GzYli83VzZ+g8BZZwFKtNSC915dY0AJj1Bsa9W777TT4PnpJwTVddSDMQ5//lnzm23caC4wcJ56KoJqn/4nn6x93org0KH6Xtr+/dcsaVtEFAhNxuZwosfkPxF1yOlmyebx524yvwlCJ4AGhMZl3TqzwETVQG3K4HrffVe9UdUrVb30/UcfrYMRUVAAz2uvwf7LL8a6ylg53nsPHrZXN4YycPaXX66ebKtXmwuUAVG1cYwebcy43fBPmAD7H3/oWdcFF8B/ySUI1vEAWPguu8z8ZhIdDfvnn+uvtm+/1YY9tOeA7+mna8SPKg/svTfsXK8JQXH2jz+Gd/JkIDbWLFHvg5tugo217Px8s0SVXXyxcc8Uvvvvhy0vTwf3NUYwNRX2v/7S9zwUB8VPWBgCSpxZBPbfH/bnnweUWAsqwWD/7rtqQcLf0H/YYfp7LdTxg4zEV2KuFuwhEB4O+88/N3r9FGfVv9l//5mlJomJsCnRwCaEhgjSc6SelfaAiAKh2aTcMEV3QdwS/twQl6kgdHBoZOj6ddGYWG5wogyNTc2H9etX7boOY02TBohNBMOGaWNAo2BjQBkNGl3pjRCMj4dPCQlrCjKS3YLt1hascXLequ0rMUHD3Sih2yq8L70Eh6r9E+ftt8PHWmxo1zirS50Fm0HqGONGUefCgEl9jibBMWOM/Yd6ApQwqUbVlrckOLzs8aDOw7XffrpWX40y5vR8hKlrtH4DNqVokaHwq5q67i3h8cDx4IMI8J4qgdEgPKc6XQSD6loo+pz33Qf7K6+YpSGo6/Q9+mjNb2bFDJj4HnsM6NYNLiVOGmqyaE+IKBC2itjjLkPiVeolgtqusFB0bEGoq1AQOjLKUNB1zr747p13Ngw+YQ07IQFVqvZpua45eVgjTkkxavQ33wzHlCm6zd1/3nn1DW5LoM6DzRtNJTBuHOw//qi9F3StByZMqGXE67rx6bEI7rWXObcFYmNhW7iwlpG3/fabcc8it9zNuVFUjd3zxx9aADivvbbmN+jRA0FldEPvPycva+eKALsXUrwtWQKHMu7+K6+sfa0h2Oj6D2lWsaA48778MlyXX27ct+YQFgbvl1/Cps7JdfzxZmEdQpuk2hARBcJWY4+MVX9B5kxjBJoXTCUI7RplzHUzQUkJ3JaBVDVXxg24VG202giqGqmdNVMTCgH24acL23/++WZpy8IudPa33oItJAZhs6haNaPsXRMnGtHwobV2hY6DsNztX3wB24IFCFAMWcaUbv5GRH/gxBPhYnxASFMBuxDqAL46Hotmo34Dzz//wP7229XNH35lqOl+t08NyY2yalVNHIESTIHx4+F44w3Yli0zvBYNQe+GEnKh8QehBJRB9914I5xnnlkvbmCLKGHAeBTbrFlwsBtiCHYlVoK9eplzbYuIAmGr8KxfhtwH1cttC+6+YKC+4haEDo0ynuyTz4Q0rjPO0EbSO21aLfe1u3dv2ELbj2lo6B1gG/sWXv52ZWyqmyG4r5B2+c0ROPJI+G69Fe6hQ41t4+PhZC6BzcAas/3TT+FXBrtuzTk4YoROyKPP4YIL4GWbPNu+TYJJScYxGLBn1dhN6FHxq3L2FNDnkpCAYHJy/SaKrcXcF++/9kCoc/e98w6cVo8Hdc/cSugE1bEtKBzY3u+//XZtoBuDTQu6F0Qj7zZuH9hjD7jY+8FsnuC6YQMHVv9mnChK6qHO2/vZZ0YzBLs10nuhPgM9exrBp+0ASXMsNJugz4vcRy6CLSwS9qgY2GPiYY9ONL5Hx6lJzcckqc9YOBLS1N/rltwJgtDJUUaT7eA0TKxFtxfouXBefDE8jHUIadJgl0TvnDkIthND1SKsWwf3mDFa0IFGuBFs6rpdJ50ED5selJhpbdjFNHDJJfCf3rQA7tYgNM2xiAJBEITWZv16uMePh2fRovrd4NoQ9447wnfbbdotHuop6IyiQHs0lPDxvfRSrWttCOdVVyGofif//fdvcd1tgb0mmP/AxyYp9nBoI0QUCIIgbA/y8uDebTf96Xv1VQSOPdZc0LY4zz4b9unTdRdHL7tL1skz0JlEATMUMm0xr9HDZgEGf24Jr1cHHOp2/jr3piWxbdigm1Wq0yW3ESIKBEEQtgdsl+b7le3oIe75NoeD+zBIkOfUUBt/ZWXjyzoajHdgTwrWxFvRwHdkRBS0U9RPUT0FzKhefu9o2NWLxLqOrgrvgfUbtnesmA+es/UpcSCC0HUQUdCOoOHg5FVKdvHixVi5ciUWLFiA/Px8lJWVddiXM8+7rURBc47bmvd3a+9BQ9u05nnyeNHR0UhPT8eoUaMwYMAA9O/fH06nU1WsHB32GRQEoWmIKGgHUAj4fD4UFBTgjTfewPz581HIXOZ13HXb+kLeGqO0NTTlPLfXuQhNw/rN6v4unI+MjMRuu+2Gs88+G3FxcSIOBKETI6KgDeELl4KA9/yVV17BjBkztJeg7otZENoS63nk53HHHYcTTzwR4eHhWhwIgtC5EFHQRvAFS+9AaWkprrjiChQXF0vtS2jX8Jnl1KNHDzz00EPag8BmBUEQOg+hoqAThJZ2DPhipUdg48aNOOecc1BSUiKCQGj38Bllk9amTZtwxhln6OeXwlYQhM6JiILtgOUhWL9+PW6++WYRA0KHg88sp5tuuglr1qwRYSAInRQRBdsBxhAUFRXh3nvvRflmxgoXhPYMRQGf3yeeeAJ5eXn6uRYEoXMhoqCV4YuzsrIS06ZN0y9S8RIIHRk+v/R4vf322zpYtqsJA9uiRXBcfTVchxwC58SJsP3+u7mkA8JhfNV11J306IftHMczzxijVLbSuTqvvBKOF1+km9csUce8/nqd/ji0rKXg9XCEy1CY/th5/vn6N3HcfDOQlWWU//13vd/MdcIJehlWrIDrmGOA0FEe163TwzXbfvgBziuuMAZ72gwiCloRq9kgIyMD7733Xr3uhoLQEaEw+PXXX9U7Kgv+OqPjdVqU+HFecglcyhDZ8vPh54uXgxy1YNpiph52cr8thP311+GOjzfnGkBdk/2XXxBQ1+Q/7rjqqb2M6x+KiyMXMh2zif/cc+H55JNWG0eCgyJh5UpzThntBx+E44MP4FPCoKWx/fwzHE8/XTNQVm4uXLvtBtdRR+nfwn/44XDMnGmMyMm/t4ICLU79Bx9c87sdeaTe1MbcNr/9BltpqZ6H+uTQ2MG0NAT32UcP4c0BsFjeGGKlWhGKAnoJvvnmG7jbU4pTQdhGKAY++ugjeDyeLuEtcPzf/8H+9dfwqJqY77XXEJg0CT5ldD2qFtZicKjlFozVsFVUwMZ0xVsgoIxK4MILq6e2HJinMfQw1KHPWWQkkJ6uFrS+59X2449wPPaYHvIY3bu3+DGdt98OH4e4NnsAsKZPI+7JzITv+ecRULV7jxJE3s8/VxbbMNnBqCgElEio/t042FNdlP1x3Hmn3sb38MP6dw2OHInggAGwqWe5MUQUtBKWlyA7OxufqYdJmg2EzgS9Xj+rGk6uqtV0em9BVhYc99xjvJQ5eA3/lq0ppCsXcnJ004K7d2+4+/UzXsgcY4B4vXD37Akbhyo+/XS4U1PhOvpoYzx+9Z5w7b037D/8APtPP8GtDIL97beN7dQ+nap2p9cfPx7gsL8mTlVTtLMGe++9cHfrBteYMQCHQFY47rgDjptu0t/1tgcdpL83SOj1WJPCPWgQbMuXw3nRRfqcnCedBJSU6GUadW12VcN1Dx9uHOOII7Q7nwbHteeesL/zjr5m56WXwjVsGFBcbG6o4P0YOBC2VavgVMbNecEFeoAmlzJabmW0HE8+aYwZoXAPHapHmaQLnMfhd7v6LVysHYd0p7e/+aYeGpnrOE85BTYl4CzohndMnmw0O6jfxzV6tK5Rb7EpYNMmuNS2vjfeQFBtY90bChSKBffuuxvHU7Vx1vBt6v7r65o/31iPqGvlb0dRWRfb7NmwKWFpeQns77+vxaEeNZGDJIX+JvSKWMcnoctCy03Y/OFQf6NedV8QHW0Uqr/bwDnnwMH9N/J3K6KglaAoYC2KmQrZt1sQOhsUuky+RfHL572zYmcbbGKirmU1ihIOHIaYeJXh9374Iex//gnXoYfWvHzz83WtkGPne9XLmi9/F42BwwHfyy8juMceCOy6K7zff48AtysogJuGSL0/OLa/X9UI3UoIaCGhoIvYMWUKgsp4e2bN0u5ht9qeBC6+GAG2fyu8Smz4nn1Wf28WSgA4J0yA/7TT9EiKNF7OU0+trrG7VLnzvffgfeUVeP79V5+frsmq54Hr2lUZh4r2PfKI4db+6y+9HWH7tnZp9+oFmxIS9l9/1WLC9+mn8L76qnan0ztDo+39+GNAret79FF9LaAwUIYWap8WTp6LOo5X1ay9f/yBoBIqLnU/oUQHodfEcd99CCpD61HLA0rguJRwsNrpG8KmRIxbiSnf//6HwCGHqIIaw2ujKFFizXvbbfre02C71D456mRAiQL7tGnVgoNt+GxyCiihVBe7eg70b20mBbOrZydIsbONNsOunj/Hww/r51B7VEIIjBoFe0YGVI3VLKmNiIJWgi9JBmJ9qh5y8RIInRF6C/777z8tfjuzKMDatVsc2tbxwgsIJiXBrwxTUNVsg7vsAq8y2LrGGOLC991wAwJjx2qj5VW1T9uyZdrYBIcMQZC1OTUF1Usbal+s6dGI+R5/HKCxOflkBPv00R4Fi6DaFw0cVLlPGVEbBciaNQh264agaQy4v+Dgwfp7Q9BL4VaiR0+qZh/ahOF76SUEVS2X1+S/9VbtybC8H2wL9yiDHVS1ZajtAvR8WPdJCRqfMpiIidEGzn/66XDQQJkCyaX25b/oIt1mrlHH9NNoK4PK4/muvdYQBereBUeM0CM2Bvv1M+5NqHeGLF8O+5dfwqsECoUV3eN+dWzeU3oGLAL77ovA2WcDPXrAf+ml2p1OT0hj2L/5BjZlPANKbNWqiStR5HzySfivuw5BJZrQv79x79V917V+9Ts5WDs3r9UxdaoRgxIbq+dDYWxAYOeda/avhF6QoofiajPY1DPpVtdn/W6MdwnFoYQVn7EGh77mM6bOjUKtIUQUtAJ8QbKdld23OLCRIHRGKHZXr16tRUGnjitgrW0LbfP0JgTpog8N0lMva76AbTSkhMuUca8mKmqz+7X//ruuRbuUMaPh5ieNTnWPB3X/A+rFX21QzNqmbeNG/dlUvMqgepYuNaa5c6v3Q2hYrf0HrHNXtXSbMpi6xm41p9RFGWZ936xtTz0VdlVBqu4toAxogDViazmFRUjcVXC33QzxoWr4W8Kuauo2eqtChQ/d5Gqf9j/+MAvUPuk5sH6fuDgtWBozjMR/wgk6mM91zjm1m01oUDdsgF2JNte4ccZvc+CBhgensNAQacq462BFNqf8+CMCDBpsyNArW0GPSTU8v6bYjF694FXPgfW7+R56yFxgQI8Jj88AyXrwnvPvtZG/WREFrQRfkhV0WUmueKETQ9Hb2T0FAbbl5+YCyhBsDta+asGXLo2VqvVX05ABbQxWLo44At7XXzemN96AZ+ZMXQtuUdhDISXFmBoz8qHwt657rQ0Rsp/gDjsg2L27budn0F5wp52M41rUPSZd27x/W6gxa6xnr8452WmkQ2vnPIZ1nC1dI1HH9r3yihHXwS6BbLIIQTdnhP42//5rxB0wCJAxBF98oWv09J6w1t4YbFqwoCdExx5sQYQG1bnp58r63eiRCaVPH3g/+QSOBx4wmjKagYiCVoKigD0PhK2nathuWHvQOVjXylP+3seqd4T8KWwNbELgSJ+d2lNA1/1eexnt/6HBckRdO/FPmGC4x0NqlDZVg9OBcAwAbAqsJYbUjP2HHWYYCFUr1DVvTt26AQkJ5hpboBUrJEG2sW/aBNvq1TVGeXOo54S9HBzKyDqee86IcQgxzPbvv6+5dmXcHa+9huABB9QYdYqDRoQI2+SDERFG4KCFuu+MYfAzBmJbiIyE9913dWCjnU0RfM7V70S3vH3BAqBfv5rfhoLKbD5h0whd+PYpU4ymAyvQry7KoLMJwbqHjN+wKTGj8xKE2g8el8K0KffahN4W/z336C6ItQIfeZ/Vs8F71hAyIFIrwFoTvQSL1I/NLIZC83FGxuCXSc+ixLn5ttyWwGZ3YL+pD8O9ZLZZIjQVPuePPPIIhrB90+1W7/km1MA6IgwKPOccHS3ONuYgX+Zr1sBuum/5AmcCGUaf+5koRokDtkmzK1iAiWV8PrhVzY4BhrqWTNTLn+3CHr7sFXZVs3OedRb811yjAw7ZHOFiYKFaHjj8cB0sxzZ9z6+/6pgD19ix8B91FAI33qi3J2HqRe9hEJ9aRqMdNnAgfJdeqpsh6gUbqrKwxET4GSAXIjQCp5yC4J57wp2eDg97O1jubWUE3XvsAQ+D1JSx1n33n35aG/ugqvUzsND79tuwqfNz3XKLrjnX6t6oav/uHXbQRtVDMWF1wVPb64A/dY94nfZ//tH30UOhoGq8FA9O3nt1nwN77w3/1VfrZgGHuh4vRZPaD40va/MBszufQxnxwI47wjd5sjbUrtNPR2DcOPgnTdLHJG5VK9e/DwP96sDeAgF1rX665dXxGbPgPPdcY/2zz4ZNXRvPm8GDDEC1/fefdvv72KxClBHXuRXUNXunT280poPeBCeDFdnUQOGj0MmJ1LGCSoAG99vPuD71OwSUOPS99x5s7KXB6zn2WB1zolH32X/lldrr4FJiisGqQYpRjwdO9TzZv/3WuJ9K4PLcneoeer/6ymjCUsgoia0MRQHjCSgK7rvvPrNUaA7rj78G/w3Yw5xrfRKrSrH7i5cjWNl4G6NQH4oCjp44dOhQ/WLptKKANTS2pasalw4OZLMA3bYM4uvRw1iHtVMaNHaFUzVMvpR1oBfviTIS7KIXULV/GnRrffvHHyOgaocaVRNm8J4tMxOB/fc3vALq/tqUAWQbtnZL77IL0Lu33qeNbmH1PbRXBLvlBSgkTEPO2jINbHDYMATNngnVqGvgOdUluNdeOuDPrgyQDh60apQFBdo4UjRoY6+uyaaMla7pKhjgp2MB2N6uDE9D7ejsCqhFD/vVm88KjWuQwYh33GH0UFDHo/HXbnHreeKxGZuhjhmYMAE2igheF+M46BHhuaxda2TrU78T73uQAXymKNFJmnhP2L3RxD51qhZfDDysCz00/H31Pszfr/q34XWp30LHd/B4ZWU6OFBfO+NITBw33KC9CV7+TnXuQzXqN3eNGKEFm/aMWHAEXd5bdQwen89YkL1b6DlRYo/dN2uh7oF+thQUo7q3hPWclZbCrgSAPkclaClCgnFx8DMRk3l/RRS0MpYoYGQ2PQWSybB52Lr1w4+n3Ysqx/ZNorLHb28h/vfPzTmhKXQZUSBsM7a5c+FSRsnDTIF0tZtYosDHiP1O9PwwVwV7jtB7sTnsL72keyt4Z8wwS1oRdp099FB4lLgLFUMydLLQrll+wFnbXRCQJbsciWBUnDknCEJLYZs1C84LL9Qu7tDadGeEnhMmZGIXUwaKbonA+ecj2Ls37M8/b5a0Hi5m4rzmGiMzYyOIKBDaFb7eQ7E2fYg5t30pjIhH/uj9zTlBEFoEJkFiSt5DDtG5Duq60hmPoLsIdgbYU+HMM3UXSZ1oKTSmojFsNu0lYers1oY9EpgeeXMeGREFQvvBZsfSA86B1x7S13t7Egxi6R7HIpDUzSwQBGGbiYmBd8UKHQmPEDe1Bbv91e2N0GFJSYH3n390IqXqAM2mwGvfHtffhOOIKBDaDYGhu2JTSgMZuLYjxc5wZO59vPrDkT+NpiAxBILQuZA3n9AuoGn5+6Dz0YSUKK3OomH7wtu9bcWJIAhCWyC9D1oB6X3QfCr2OQG/7H6y+lY/OYfd7kB6wQak+CsM9bDVBLE+oTfyseV2vsE5KzDg9dsQDHTipDwtABN0Pfjgg9L7QBA6MNIlsZURUdA8HC4Xfr78FZQ567c3xvkqsedbtwI5G3Sb/7bijo3H7PMfR5bTSNrRGExodMAn98G57F+zRGgIEQWC0PERUdDKiChoHutOuBaL+u9uztXgUIb54FeuRDBnIyoGjEYwlUlbzIVbQfjSf2DP3QhHTAL+OeMeZMakmksaJtlXjl2fvwzBilKzRKiLiAJB6PiIKGhlRBQ0neCAHfDTsbfA00CPg35FGzFk8jUoG7o7Zk24Cr5tCf5Tv8Eunz+OpEUz9WwwIQ1zTr4N2bGbjxDe5a9PkPzTe+acUBcRBYLQ8QkVBWKtWhkKBKFh7Mp+LNzvnAYFAbFnruYNhKfvcHhtDh1t0ODkcBqjhtUqVzt3utQyNXFe/RPU3wxsBVkY8/49SCrf/DClS3Y8FMH4FHNOEAShcyOiQGgzyofviczEXuZcfQI+n/GlMQ+BqpUOzF+D/V+/HqN+rkmR6lQfe33/PA544WIcMOUKDMhappbpRbWwFWRj5zduQXx5oVlSn1JXJDJ3Obx634IgCJ0ZEQVCm8BAvqXjT4d/q4MEbBj17zQMeetOuDNWw64MvGH5bdjlz08RP/8XZO1/BuxJaRj8xdOIqio3l9fGXpyPoT+/rr40/qewcvRBCEpCI0EQugAiCoQ2oXLkWGRtIdBv8wRR1q0/Zk56Dp4oc8x1hcMWRNTiP1C26yFYOGB3zD3gPNiU4Y/L34j/DjoPMy99oXpad8qN7PoAm9f0SDRCqcONjWOPV38trTc+vSAIQntARIGw3WHg5b/7n4dtzQCwMn0oisKi1bcaD0CYtwr20kKUJvXQ8RwVETEIOF2I9JajQq1bEpVYPVVFKDHRREfF0mHj4e3VNmMyCIIgbC9EFAjbnZwJk1DkMsdob2EYvGhTYsDucuv5gA4wtMFmqwky3Bq8akfLD70ANnO/giAInRERBcJ2xRWbgHlDx5tzLY+fPRnc4UBBjp53+qpg9/tQ7lRl28i6+F6oGLm3OScIgtD5EFEgbFf+O/YaeFrosWMzhMsMEGT/eKfDjkqnG1XxqUhZ8jvCXU4MWjcXNqcLJdsUv2ASDGDOAefDHhVjFgiCIHQuRBQI243gwJFYlzbInNtGlAjY6Zc3sf8z5yHMV4X0tfNx4IuXILq8COv3PQ3+8jLs8/jZSP36FWzc9xSURLbMeO1FNidy9zrm/9u7E+AoyjQMwF9mJheEAAlnOAQ5kqCwICqu4MGhK4ilQlGiWGiFEtbV0kLBo5TDAgQUSw4XynsFD6AQcRcWFlEIEAGRQwynQECucCQRcieTzM77pTvmIlwzk+nJ+1R1Zbp7Mj3TM5nv7f//u2PMEREFFoYC8okgu1129U4Qp6c+ci6X7PvrYPkpYYZsGTVbtoycKVsenyLZoXXlcON2kuRevv2RcbJ5xAz5tfM9Oq7AU5K73CvFjWKMOSKiwMFQQD5R0PZGOdPQs4U0yxEm6aGRpVNGaD0pNop/lvv22cZtJKNudOkyT8mxh0lap57GHBFR4GAoIJ8IObpXonIyjDnPwUWQIoOKJdhe+RoCGHNg98KVCENdRdJw/0/GHBFR4GAoIJ9wFRZI16SF7g/ctZ0aWFazrHPS99PR0nNWgvSZM0K6pGwpWeEOCjce3yX95v1dei6c6OF2ApH4gz+K48zvxhwRUeBgKCCfcexYJ82zcDnia4ezDeK++0gc4RGyY8RbUtg6Tpqv/FjqFOZK550rpdXqjyUoL1ts+dkeDQXhtiBplrhQxzQQEQUahgLyGZTRLktnSMn/Lbw24YV5EnLioKR07y+pdZvI4V5DxJ6bKRGZafL79d1l3YiZkh0RZdzbQ2w26ZY4XyTdM8GGiMjfMBSQT7lSj0rXAxuMuasXWlwotqJCya/TQOfz6kVri0C4M0/OR0RLrh3/H9yzR/OtMo5L5LbvjDkiosDDUEA+12jFBxLhKjTmrg0ua1zys+RGkcvTIwhK2O12ab/mE5GCPGMJEVHgYSggn8Ogw25JC425q1NoCxaXzS6OC+k6H5qRKsXuYJAXVlfnPa19yjYJPbLHmCMiCkwMBVQjIraulob5Wcbclct1hIozurlc/8tqicnNkI5Ji8UV2Uiy6kVLfffjtk4/IsFFTgl2FkirjGPiKK7+3yNXJzTIJS03LhFxPx4RUSBjKPAyjJKnylyF+dJp41fuD+DV9fsXuad9/Z+WfKdTunw5UQozz0vyoDGSZwuWmEM/S/t/zxEJjxBncJh0WPW+ROZllvziVei4J1GCTx4y5oiIAhdDAdWYyJ1rpWnGCWOuMrvDUXJDT/+rHB5ONGwpGx+ZIIlPTJcNj06S41GtdfmB+Dtlw7DJsvHxKTolDn1D0o0BieVcRmCLcOZK803LRIoRQ4iIAhtDAdUYV5FTbkhcIMEXKbjFTUqKfJj7KN0cSFhRoc0huY4w988/r2hYFGSTwiB7ucmdAEpWmtyPF376qPvORWJv0sIIHpXFJq8V27lTxhwRUWALcrnl5+cbs+QJ7l0qOTk5kpycLFOmTNHL7dLFHXpysvzWpKMx9yeH3S79ZidIUH6OZHXtLdkNm3rsJMOQ3GxpsGON2LIvSHLCdDnWqK2x5k8RQS7pNffvIpmevzxzoMjLy5Np06ZJXFychIaGsruMyILwt2tiKPACMxTs3r1bJk+ezFBwCY7oZvJdwruSr0f05bVNS5G4+eN1DILnBUnG34bL1i4D9MyF8oKk14bPJGLTcmOeqmKGgtjYWAkLC2MoILIghgIvQyjIzs6WPXv2yKRJk/Qcd6pe2sBRsrVTX2OuvKicdIk5ukuc51Kl2FVsLL02IfWjJK1lJzkd3arK/6LYMjNVOn88VlwF/NuoDkLB1KlTJT4+ni0FRBbFUOBlCAVm9wFaChgKLs0WHCJb/jFP0kLrGUsqchcbT9ebi4wjCHYXtjsWTZAQXpfgkth9QGR9ZUMB27W9iF+Ql6+4sED+suajaj6Q7gKOIu7J6SJiDyRJyLH9xhwRUe3BUEB+I2TvT9L8/EljrmbUdTklJmmpnpVARFTbMBSQ/ygukvbrF4rdw//I6Ep02L1WbGePG3NERLULQwH5lToHfpaYMynGnG/VK8iRJpv/I+KhwYxERFbDUEB+BRc0iv3hX/qvkX0tfud/xZaeaswREdU+DAXkdxy/75O2KTuMOd+IduZI1E8rjTkiotqJoYD8Urv/fSR1inzUWmCzy43ffSSSc/X/NImIKBDwOgVeYF6nAFc05MWLrl56j4GS0qozPqTGEu+IcuZK2+X/1K4LujK8TgGR9fHiRV7GUEC1BUMBkfXx4kVERERUCUMBERERKYYCIiIiUgwFREREpBgKiIiISDEUEBERkWIo8DKeokVERFbBUEBERESKoYCIiIgUQwEREREphgIiIiJSDAVERESkGAqI6Krhn38RUeBgKPAynpJIRERWwVDgZbUhFAwfPlwaNmxozHlHv3795K677mLIIiLyIoYCuqS6devKqFGjZMGCBfLNN9/o9Pnnn0vXrl11/cCBAyUyMlJve0uPHj2ke/fuxlxlAwYMkA8//FCWLl2q02effSZNmzbVdTabTUMLAwURUfUYCrwIRcjqfa4IBNOmTZMOHTrIzJkz5cUXX9Rp7ty5EhoaatyrZt13333y9NNPy8KFC2XMmDEyduxY+eKLL6S4uFjXx8fHy4wZM/zm+QYajisgChwMBV6CQGC32y3/hTlx4kSJiIjQn9u2bZPDhw/r9OOPP8qWLVuMe9UstCBcuHBBvv/+e31uhw4dktWrV8vZs2d1fVhYmISHh+tt8ix8vhEciSgwMBR4CUJBSEhI6dGqVcXFxWkLQVZWlrHk0m699VaZPXu2fPXVV/Lll1/K+PHjpVGjRsZa0a6HimMQcL/GjRsbc6JH/vPnz9ej/wkTJkidOnWMNZWdOnVK6tevX2X3AsY7vPrqq7oeXQrz5s3T5QgKTz31lHzyySe6DfwcMmSIBAcH63p0R2D5o48+qs/jwQcf1OWjR4/W+y5atEjee+89adu2rS6HBg0ayMsvv6ytFJiee+45ef3112XQoEHGPURuueUWbWXBY3/wwQdy5513GmusCa0v2Gf4vLN7hsj6GAq8BF+QKDxOp9NYYj3t27fX1o79+/cbSy6tTZs2WoQ3bNigrQtTpkzRgvzaa6+Jw+HQ+2D8QcUCgmXo+4dnn31W7rjjDi2eCBQ48r/hhht0XVU+/fRT2bFjh94XhRjF2bR8+XIt6pmZmTJp0iSZPn26LscYCRTo999/X38PgQGh4J577tH1CHR4Tug2QXeJ2SqCI+M5c+boa/vjjz/kpZde0n2E1/PMM89osHnnnXfkjTfe0NeDsRBmtwXGYLzyyiuyYsUK3ebKlSs1ZGAbVhUdHa3vKwMBUWBgKPASFAQUg06dOhlLrKdVq1b680q6QHD0vW7dOlmyZImGid27d8ubb76pR9StW7c27nVx9erVk169emlh3bx5sxw4cEBbFlJSUox7VIbnN27cOG3R6Ny5sx6Bo7ijUKWnp8uJEye0xebgwYNy5MgRfV+wjXfffVeLPbaRmJioz/nee+/VMGdCawe6IVJTU3Ue29izZ48cO3ZMnx/2EbaD7gkUfWx7+/bt+phoLcG2TcOGDZM1a9ZIUlKSnDlzRtauXStpaWnVDqD0Z9jvzZs315YCM9ARkbXxL9kLUCTwJYlCgVPprNpasGvXLv15JX3GLVu21CBQNkig8OXn50tUVJSx5OJatGih++23334zlpQ4d+6cceviUGSff/55PfsAR+3oxqgK3puioiLtdijrl19+0SKHVgLT+fPnjVuiXSBoxcCgxbfeeksefvjh0mKIVpWcnJzScQyAIFJ2G82aNZOePXvq75sTePt0Tm/B5/qmm27S/cVQQBQY+JfsJfiSxBEpisyVHGn7E7OYo6n9cpuHCwoKKg3qM48ksc5U9vHKFkUUGuwvDG4s63KDCQoz+utPnjxZri+/IjR5VyxkaKXIzc296DgQBA2EHrRioGUC20G4ADzvio+J11j2VE3cB10GL7zwQrkJ3R9WhNeGljB8zi/380FE/o2hwEvwJYkjKBwdY5CaWTysZtasWXp0O3jw4HJf/CigODquCF0HDz30kI4jMGEwHV4/zgwAhAMM5DM98cQTpcX06NGjenSO9eb2rrvuumr73W+//fZyTf4YU4CClZycbCwpCSbm42H72Aaur2BuF+tw5I/uhOzsbF1WEVoxdu7cqV0QCEzoqsB4AkD3Bm7ffPPNpdvB+nbt2ultQEtE//79dZs4WwITHhPBy2rwfmK/I9CV3bdEZG1B7qMylxW/lKwAR4b44kdfNgamlW2WtpLHHntMhg4dqoUQfekIOihm6D/Hke/ixYv12gAo6DhLYOrUqXofvG4UDAwSfPvtt/U0RsC4gwceeEC7J3B//B768hMSEuT06dNy//33a+sE+uWx/zB4EYUahRfjACq2vKDvHi0y6KfHZxnPDWdL4JoFGRkZOo/fw3bQEoBBfuhawHM+fvx46X1Q2DAQEOMQEGxGjhwpTz75pD4u4HkjSPz666/acoH7IxjhvnivsZ8wWHHfvn3a2hATE6PPA68bYxPQ/YBrPuDIGvsGj4GxFti3VguNaBXBvkJYQ6uOGY6IyHrwnWRiKPAiFC/sWxS6H374Qb7++uvSEfhWg6P1bt26aSFDYUWBxYA6vEYUQlwXwOx/R/i5++67tQgWFhaWXt+grL59++oVBxE0sG/wGN9++23pUXqXLl20aRrFcv369dKxY0ctvJs2bdL1ZSE0IHigdQDPB/34uF/Z7gr0fcfGxur28FwBv4dBfmhlQDBAKwe6HwCnYmLdsmXLyrUc9O7dW4s9wgQmhAucnmh2OWDeHF+AwYsIIDgTA+McAH98eO04wsYZERisaIYOq8D7gK4ZXDQKZx/g/WZLAZF1MRT4EIoajhZRRHGZYBxF8qgqMKF1BK0MJgQptJDgOgt79+41llobPs8IVyNGjNAzL9DSU3FsBhFZC0OBD+HIFUdWOKcdTcYIBmiCZzAILGgBwqmXaIlASwVaLW677TZtscC1EPAZsDqzSwSBAK0hGFdi1ZYvIvoTQ4GPIRigKRsFA83oOB8e/eVWHWNAVUN3By6IhC4W/E2hdWDr1q3ahWJ1eA048wKDQhEIMJiTAwyJAgNDQQ3AURb2szlYDxewQV86gwH5MwRaBAL82+o+ffpolwHGQ3AcAVHgYCioAfhyxYR9jQF5uEIeLtCzatUqbW7mURf5E3xWMX4AAwlxAS4M1GzSpIl2GSAQcBwBUeBgKKhBaDFA/zJGtGOcAc5MQDjAKHQEBXwRYz0CgjlVBV/aRFej4mcKnyVzwlgXfEHgFE9cZwFnnOAsEnQXYFAhxhAwvBIFFoaCGoYvX4QDjDNAOMDZCWg9wMh1hAScooZT2vLy8rRloSp4DF8yt1ddQajqObGA+J+K7wmCAE7LxAWncAaF2UWAebQMmGEArQN8P4kCD0OBn0ARNVsGEBDMEIAJyxAcqiq0NQXPpzY3G6MgYh+ULYx4f6xeKPH8EQxQ+PHlgAkhAd0EDANEgY+hwM+gsGBCwcGEoICf5jryH3g/Aq1A4vVgQvHHhIBgzhNR4GMo8HMMAlQT2BpAVDtVCgXGbSIiIqrF2D5IREREiqGAiIiIFEMBERERKYYCIiIiUgwFREREpBgKiIiISDEUEBERkWIoICIiIsVQQERERG4i/wdNqzKc2zT7DAAAAABJRU5ErkJggg=="/>
          <p:cNvSpPr>
            <a:spLocks noGrp="1" noChangeAspect="1" noChangeArrowheads="1"/>
          </p:cNvSpPr>
          <p:nvPr>
            <p:ph type="body" sz="quarter" idx="10"/>
          </p:nvPr>
        </p:nvSpPr>
        <p:spPr bwMode="auto">
          <a:xfrm>
            <a:off x="269239" y="1189177"/>
            <a:ext cx="11653523" cy="13100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4000" dirty="0">
                <a:gradFill>
                  <a:gsLst>
                    <a:gs pos="2917">
                      <a:schemeClr val="tx1"/>
                    </a:gs>
                    <a:gs pos="30000">
                      <a:schemeClr val="tx1"/>
                    </a:gs>
                  </a:gsLst>
                  <a:lin ang="5400000" scaled="0"/>
                </a:gradFill>
              </a:rPr>
              <a:t>Security Requirements on Functional Flow Diagram</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119718" y="1861857"/>
            <a:ext cx="5860628" cy="4789954"/>
          </a:xfrm>
          <a:prstGeom prst="rect">
            <a:avLst/>
          </a:prstGeom>
          <a:noFill/>
          <a:ln>
            <a:noFill/>
          </a:ln>
        </p:spPr>
      </p:pic>
    </p:spTree>
    <p:extLst>
      <p:ext uri="{BB962C8B-B14F-4D97-AF65-F5344CB8AC3E}">
        <p14:creationId xmlns:p14="http://schemas.microsoft.com/office/powerpoint/2010/main" val="27369366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gradFill>
                  <a:gsLst>
                    <a:gs pos="2917">
                      <a:schemeClr val="tx1"/>
                    </a:gs>
                    <a:gs pos="30000">
                      <a:schemeClr val="tx1"/>
                    </a:gs>
                  </a:gsLst>
                  <a:lin ang="5400000" scaled="0"/>
                </a:gradFill>
              </a:rPr>
              <a:t>Security Requirements on </a:t>
            </a:r>
            <a:r>
              <a:rPr lang="en-US" sz="4800" b="1" dirty="0">
                <a:gradFill>
                  <a:gsLst>
                    <a:gs pos="2917">
                      <a:schemeClr val="tx1"/>
                    </a:gs>
                    <a:gs pos="30000">
                      <a:schemeClr val="tx1"/>
                    </a:gs>
                  </a:gsLst>
                  <a:lin ang="5400000" scaled="0"/>
                </a:gradFill>
              </a:rPr>
              <a:t>MS-SIS </a:t>
            </a:r>
            <a:r>
              <a:rPr lang="en-US" sz="4800" dirty="0">
                <a:gradFill>
                  <a:gsLst>
                    <a:gs pos="2917">
                      <a:schemeClr val="tx1"/>
                    </a:gs>
                    <a:gs pos="30000">
                      <a:schemeClr val="tx1"/>
                    </a:gs>
                  </a:gsLst>
                  <a:lin ang="5400000" scaled="0"/>
                </a:gradFill>
              </a:rPr>
              <a:t>System Boundary Diagram</a:t>
            </a:r>
            <a:br>
              <a:rPr lang="en-US" sz="4800" dirty="0">
                <a:gradFill>
                  <a:gsLst>
                    <a:gs pos="2917">
                      <a:schemeClr val="tx1"/>
                    </a:gs>
                    <a:gs pos="30000">
                      <a:schemeClr val="tx1"/>
                    </a:gs>
                  </a:gsLst>
                  <a:lin ang="5400000" scaled="0"/>
                </a:gradFill>
              </a:rPr>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671483" y="1982095"/>
            <a:ext cx="6965576" cy="4642822"/>
          </a:xfrm>
          <a:prstGeom prst="rect">
            <a:avLst/>
          </a:prstGeom>
          <a:noFill/>
          <a:ln>
            <a:noFill/>
          </a:ln>
        </p:spPr>
      </p:pic>
    </p:spTree>
    <p:extLst>
      <p:ext uri="{BB962C8B-B14F-4D97-AF65-F5344CB8AC3E}">
        <p14:creationId xmlns:p14="http://schemas.microsoft.com/office/powerpoint/2010/main" val="11613062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Trade Study For Selection of interface for external users</a:t>
            </a:r>
            <a:br>
              <a:rPr lang="en-US" sz="3600" dirty="0"/>
            </a:br>
            <a:br>
              <a:rPr lang="en-US" sz="3600" dirty="0"/>
            </a:br>
            <a:br>
              <a:rPr lang="en-US" sz="3600" dirty="0"/>
            </a:br>
            <a:br>
              <a:rPr lang="en-US" sz="3600" dirty="0"/>
            </a:br>
            <a:br>
              <a:rPr lang="en-US" sz="3600" dirty="0"/>
            </a:br>
            <a:br>
              <a:rPr lang="en-US" sz="3600" dirty="0"/>
            </a:br>
            <a:r>
              <a:rPr lang="en-US" sz="3600" dirty="0"/>
              <a:t>Trade Study For Selection of interface for photographers, sys admin</a:t>
            </a:r>
            <a:br>
              <a:rPr lang="en-US" sz="3600" dirty="0"/>
            </a:br>
            <a:endParaRPr lang="en-US" sz="3600" dirty="0"/>
          </a:p>
        </p:txBody>
      </p:sp>
      <p:graphicFrame>
        <p:nvGraphicFramePr>
          <p:cNvPr id="4" name="Table 3"/>
          <p:cNvGraphicFramePr>
            <a:graphicFrameLocks noGrp="1"/>
          </p:cNvGraphicFramePr>
          <p:nvPr>
            <p:extLst/>
          </p:nvPr>
        </p:nvGraphicFramePr>
        <p:xfrm>
          <a:off x="1102658" y="1300954"/>
          <a:ext cx="9717744" cy="1738080"/>
        </p:xfrm>
        <a:graphic>
          <a:graphicData uri="http://schemas.openxmlformats.org/drawingml/2006/table">
            <a:tbl>
              <a:tblPr/>
              <a:tblGrid>
                <a:gridCol w="2429436">
                  <a:extLst>
                    <a:ext uri="{9D8B030D-6E8A-4147-A177-3AD203B41FA5}">
                      <a16:colId xmlns:a16="http://schemas.microsoft.com/office/drawing/2014/main" val="4129979167"/>
                    </a:ext>
                  </a:extLst>
                </a:gridCol>
                <a:gridCol w="2429436">
                  <a:extLst>
                    <a:ext uri="{9D8B030D-6E8A-4147-A177-3AD203B41FA5}">
                      <a16:colId xmlns:a16="http://schemas.microsoft.com/office/drawing/2014/main" val="1203596810"/>
                    </a:ext>
                  </a:extLst>
                </a:gridCol>
                <a:gridCol w="2429436">
                  <a:extLst>
                    <a:ext uri="{9D8B030D-6E8A-4147-A177-3AD203B41FA5}">
                      <a16:colId xmlns:a16="http://schemas.microsoft.com/office/drawing/2014/main" val="1852369722"/>
                    </a:ext>
                  </a:extLst>
                </a:gridCol>
                <a:gridCol w="2429436">
                  <a:extLst>
                    <a:ext uri="{9D8B030D-6E8A-4147-A177-3AD203B41FA5}">
                      <a16:colId xmlns:a16="http://schemas.microsoft.com/office/drawing/2014/main" val="3186115516"/>
                    </a:ext>
                  </a:extLst>
                </a:gridCol>
              </a:tblGrid>
              <a:tr h="289680">
                <a:tc>
                  <a:txBody>
                    <a:bodyPr/>
                    <a:lstStyle/>
                    <a:p>
                      <a:pPr algn="just" rtl="0" fontAlgn="base"/>
                      <a:r>
                        <a:rPr lang="en-US" sz="1200" b="1" i="0">
                          <a:effectLst/>
                          <a:latin typeface="Calibri" panose="020F0502020204030204" pitchFamily="34" charset="0"/>
                        </a:rPr>
                        <a:t>Criteria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just" rtl="0" fontAlgn="base"/>
                      <a:r>
                        <a:rPr lang="en-US" sz="1200" b="1" i="0">
                          <a:effectLst/>
                          <a:latin typeface="Calibri" panose="020F0502020204030204" pitchFamily="34" charset="0"/>
                        </a:rPr>
                        <a:t> Web Browsers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just" rtl="0" fontAlgn="base"/>
                      <a:r>
                        <a:rPr lang="en-US" sz="1200" b="1" i="0">
                          <a:effectLst/>
                          <a:latin typeface="Calibri" panose="020F0502020204030204" pitchFamily="34" charset="0"/>
                        </a:rPr>
                        <a:t>Thick Client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just" rtl="0" fontAlgn="base"/>
                      <a:r>
                        <a:rPr lang="en-US" sz="1200" b="1" i="0">
                          <a:effectLst/>
                          <a:latin typeface="Calibri" panose="020F0502020204030204" pitchFamily="34" charset="0"/>
                        </a:rPr>
                        <a:t>Cloud backend access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358621861"/>
                  </a:ext>
                </a:extLst>
              </a:tr>
              <a:tr h="289680">
                <a:tc>
                  <a:txBody>
                    <a:bodyPr/>
                    <a:lstStyle/>
                    <a:p>
                      <a:pPr algn="just" rtl="0" fontAlgn="base"/>
                      <a:r>
                        <a:rPr lang="en-US" sz="1200" b="1" i="0">
                          <a:effectLst/>
                          <a:latin typeface="Calibri" panose="020F0502020204030204" pitchFamily="34" charset="0"/>
                        </a:rPr>
                        <a:t>Security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3 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3 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4 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789488446"/>
                  </a:ext>
                </a:extLst>
              </a:tr>
              <a:tr h="289680">
                <a:tc>
                  <a:txBody>
                    <a:bodyPr/>
                    <a:lstStyle/>
                    <a:p>
                      <a:pPr algn="just" rtl="0" fontAlgn="base"/>
                      <a:r>
                        <a:rPr lang="en-US" sz="1200" b="1" i="0">
                          <a:effectLst/>
                          <a:latin typeface="Calibri" panose="020F0502020204030204" pitchFamily="34" charset="0"/>
                        </a:rPr>
                        <a:t>Initial Cost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4 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2 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4 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647111511"/>
                  </a:ext>
                </a:extLst>
              </a:tr>
              <a:tr h="289680">
                <a:tc>
                  <a:txBody>
                    <a:bodyPr/>
                    <a:lstStyle/>
                    <a:p>
                      <a:pPr algn="just" rtl="0" fontAlgn="base"/>
                      <a:r>
                        <a:rPr lang="en-US" sz="1200" b="1" i="0">
                          <a:effectLst/>
                          <a:latin typeface="Calibri" panose="020F0502020204030204" pitchFamily="34" charset="0"/>
                        </a:rPr>
                        <a:t>Maintenance Cost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3 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2 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1 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504404729"/>
                  </a:ext>
                </a:extLst>
              </a:tr>
              <a:tr h="289680">
                <a:tc>
                  <a:txBody>
                    <a:bodyPr/>
                    <a:lstStyle/>
                    <a:p>
                      <a:pPr algn="just" rtl="0" fontAlgn="base"/>
                      <a:r>
                        <a:rPr lang="en-US" sz="1200" b="1" i="0">
                          <a:effectLst/>
                          <a:latin typeface="Calibri" panose="020F0502020204030204" pitchFamily="34" charset="0"/>
                        </a:rPr>
                        <a:t>Ease of use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4 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4 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1 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499315322"/>
                  </a:ext>
                </a:extLst>
              </a:tr>
              <a:tr h="289680">
                <a:tc>
                  <a:txBody>
                    <a:bodyPr/>
                    <a:lstStyle/>
                    <a:p>
                      <a:pPr algn="just" rtl="0" fontAlgn="base"/>
                      <a:r>
                        <a:rPr lang="en-US" sz="1200" b="1" i="0">
                          <a:effectLst/>
                          <a:latin typeface="Calibri" panose="020F0502020204030204" pitchFamily="34" charset="0"/>
                        </a:rPr>
                        <a:t>Total Score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3.25 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2.5 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dirty="0">
                          <a:effectLst/>
                          <a:latin typeface="Calibri" panose="020F0502020204030204" pitchFamily="34" charset="0"/>
                        </a:rPr>
                        <a:t>0 </a:t>
                      </a:r>
                      <a:endParaRPr lang="en-US" b="0" i="0" dirty="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979228987"/>
                  </a:ext>
                </a:extLst>
              </a:tr>
            </a:tbl>
          </a:graphicData>
        </a:graphic>
      </p:graphicFrame>
      <p:graphicFrame>
        <p:nvGraphicFramePr>
          <p:cNvPr id="5" name="Table 4"/>
          <p:cNvGraphicFramePr>
            <a:graphicFrameLocks noGrp="1"/>
          </p:cNvGraphicFramePr>
          <p:nvPr>
            <p:extLst/>
          </p:nvPr>
        </p:nvGraphicFramePr>
        <p:xfrm>
          <a:off x="1102657" y="4402744"/>
          <a:ext cx="9717744" cy="1800834"/>
        </p:xfrm>
        <a:graphic>
          <a:graphicData uri="http://schemas.openxmlformats.org/drawingml/2006/table">
            <a:tbl>
              <a:tblPr/>
              <a:tblGrid>
                <a:gridCol w="2429436">
                  <a:extLst>
                    <a:ext uri="{9D8B030D-6E8A-4147-A177-3AD203B41FA5}">
                      <a16:colId xmlns:a16="http://schemas.microsoft.com/office/drawing/2014/main" val="234757759"/>
                    </a:ext>
                  </a:extLst>
                </a:gridCol>
                <a:gridCol w="2429436">
                  <a:extLst>
                    <a:ext uri="{9D8B030D-6E8A-4147-A177-3AD203B41FA5}">
                      <a16:colId xmlns:a16="http://schemas.microsoft.com/office/drawing/2014/main" val="377941880"/>
                    </a:ext>
                  </a:extLst>
                </a:gridCol>
                <a:gridCol w="2429436">
                  <a:extLst>
                    <a:ext uri="{9D8B030D-6E8A-4147-A177-3AD203B41FA5}">
                      <a16:colId xmlns:a16="http://schemas.microsoft.com/office/drawing/2014/main" val="1667844323"/>
                    </a:ext>
                  </a:extLst>
                </a:gridCol>
                <a:gridCol w="2429436">
                  <a:extLst>
                    <a:ext uri="{9D8B030D-6E8A-4147-A177-3AD203B41FA5}">
                      <a16:colId xmlns:a16="http://schemas.microsoft.com/office/drawing/2014/main" val="904995571"/>
                    </a:ext>
                  </a:extLst>
                </a:gridCol>
              </a:tblGrid>
              <a:tr h="300139">
                <a:tc>
                  <a:txBody>
                    <a:bodyPr/>
                    <a:lstStyle/>
                    <a:p>
                      <a:pPr algn="just" rtl="0" fontAlgn="base"/>
                      <a:r>
                        <a:rPr lang="en-US" sz="1200" b="1" i="0">
                          <a:effectLst/>
                          <a:latin typeface="Calibri" panose="020F0502020204030204" pitchFamily="34" charset="0"/>
                        </a:rPr>
                        <a:t>Criteria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just" rtl="0" fontAlgn="base"/>
                      <a:r>
                        <a:rPr lang="en-US" sz="1200" b="1" i="0">
                          <a:effectLst/>
                          <a:latin typeface="Calibri" panose="020F0502020204030204" pitchFamily="34" charset="0"/>
                        </a:rPr>
                        <a:t> Web Browsers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just" rtl="0" fontAlgn="base"/>
                      <a:r>
                        <a:rPr lang="en-US" sz="1200" b="1" i="0">
                          <a:effectLst/>
                          <a:latin typeface="Calibri" panose="020F0502020204030204" pitchFamily="34" charset="0"/>
                        </a:rPr>
                        <a:t>Thick Client Application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just" rtl="0" fontAlgn="base"/>
                      <a:r>
                        <a:rPr lang="en-US" sz="1200" b="1" i="0">
                          <a:effectLst/>
                          <a:latin typeface="Calibri" panose="020F0502020204030204" pitchFamily="34" charset="0"/>
                        </a:rPr>
                        <a:t>Cloud backend access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137982005"/>
                  </a:ext>
                </a:extLst>
              </a:tr>
              <a:tr h="300139">
                <a:tc>
                  <a:txBody>
                    <a:bodyPr/>
                    <a:lstStyle/>
                    <a:p>
                      <a:pPr algn="just" rtl="0" fontAlgn="base"/>
                      <a:r>
                        <a:rPr lang="en-US" sz="1200" b="1" i="0">
                          <a:effectLst/>
                          <a:latin typeface="Calibri" panose="020F0502020204030204" pitchFamily="34" charset="0"/>
                        </a:rPr>
                        <a:t>Security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3 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3 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4 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907161916"/>
                  </a:ext>
                </a:extLst>
              </a:tr>
              <a:tr h="300139">
                <a:tc>
                  <a:txBody>
                    <a:bodyPr/>
                    <a:lstStyle/>
                    <a:p>
                      <a:pPr algn="just" rtl="0" fontAlgn="base"/>
                      <a:r>
                        <a:rPr lang="en-US" sz="1200" b="1" i="0">
                          <a:effectLst/>
                          <a:latin typeface="Calibri" panose="020F0502020204030204" pitchFamily="34" charset="0"/>
                        </a:rPr>
                        <a:t>Initial Cost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3 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3 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4 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838374143"/>
                  </a:ext>
                </a:extLst>
              </a:tr>
              <a:tr h="300139">
                <a:tc>
                  <a:txBody>
                    <a:bodyPr/>
                    <a:lstStyle/>
                    <a:p>
                      <a:pPr algn="just" rtl="0" fontAlgn="base"/>
                      <a:r>
                        <a:rPr lang="en-US" sz="1200" b="1" i="0">
                          <a:effectLst/>
                          <a:latin typeface="Calibri" panose="020F0502020204030204" pitchFamily="34" charset="0"/>
                        </a:rPr>
                        <a:t>Maintenance Cost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3 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1 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2 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998685718"/>
                  </a:ext>
                </a:extLst>
              </a:tr>
              <a:tr h="300139">
                <a:tc>
                  <a:txBody>
                    <a:bodyPr/>
                    <a:lstStyle/>
                    <a:p>
                      <a:pPr algn="just" rtl="0" fontAlgn="base"/>
                      <a:r>
                        <a:rPr lang="en-US" sz="1200" b="1" i="0">
                          <a:effectLst/>
                          <a:latin typeface="Calibri" panose="020F0502020204030204" pitchFamily="34" charset="0"/>
                        </a:rPr>
                        <a:t>Ease of use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4 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4 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2 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781302891"/>
                  </a:ext>
                </a:extLst>
              </a:tr>
              <a:tr h="300139">
                <a:tc>
                  <a:txBody>
                    <a:bodyPr/>
                    <a:lstStyle/>
                    <a:p>
                      <a:pPr algn="just" rtl="0" fontAlgn="base"/>
                      <a:r>
                        <a:rPr lang="en-US" sz="1200" b="1" i="0">
                          <a:effectLst/>
                          <a:latin typeface="Calibri" panose="020F0502020204030204" pitchFamily="34" charset="0"/>
                        </a:rPr>
                        <a:t>Total Score </a:t>
                      </a:r>
                      <a:endParaRPr lang="en-US"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3.5 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a:effectLst/>
                          <a:latin typeface="Calibri" panose="020F0502020204030204" pitchFamily="34" charset="0"/>
                        </a:rPr>
                        <a:t>0 </a:t>
                      </a:r>
                      <a:endParaRPr lang="en-US"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200" b="0" i="0" dirty="0">
                          <a:effectLst/>
                          <a:latin typeface="Calibri" panose="020F0502020204030204" pitchFamily="34" charset="0"/>
                        </a:rPr>
                        <a:t>2.8 </a:t>
                      </a:r>
                      <a:endParaRPr lang="en-US" b="0" i="0" dirty="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56416833"/>
                  </a:ext>
                </a:extLst>
              </a:tr>
            </a:tbl>
          </a:graphicData>
        </a:graphic>
      </p:graphicFrame>
    </p:spTree>
    <p:extLst>
      <p:ext uri="{BB962C8B-B14F-4D97-AF65-F5344CB8AC3E}">
        <p14:creationId xmlns:p14="http://schemas.microsoft.com/office/powerpoint/2010/main" val="10074132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C47CA-DDF4-4198-8517-F963E26EC6B0}"/>
              </a:ext>
            </a:extLst>
          </p:cNvPr>
          <p:cNvSpPr>
            <a:spLocks noGrp="1"/>
          </p:cNvSpPr>
          <p:nvPr>
            <p:ph type="title"/>
          </p:nvPr>
        </p:nvSpPr>
        <p:spPr/>
        <p:txBody>
          <a:bodyPr/>
          <a:lstStyle/>
          <a:p>
            <a:r>
              <a:rPr lang="en-US" sz="4700" dirty="0"/>
              <a:t>Goals </a:t>
            </a:r>
            <a:endParaRPr lang="en-US" dirty="0"/>
          </a:p>
        </p:txBody>
      </p:sp>
      <p:sp>
        <p:nvSpPr>
          <p:cNvPr id="3" name="Text Placeholder 2">
            <a:extLst>
              <a:ext uri="{FF2B5EF4-FFF2-40B4-BE49-F238E27FC236}">
                <a16:creationId xmlns:a16="http://schemas.microsoft.com/office/drawing/2014/main" id="{2A383266-64E5-4650-A229-C8ED0C97CD74}"/>
              </a:ext>
            </a:extLst>
          </p:cNvPr>
          <p:cNvSpPr>
            <a:spLocks noGrp="1"/>
          </p:cNvSpPr>
          <p:nvPr>
            <p:ph type="body" sz="quarter" idx="10"/>
          </p:nvPr>
        </p:nvSpPr>
        <p:spPr>
          <a:xfrm>
            <a:off x="269239" y="1189177"/>
            <a:ext cx="11653523" cy="4565865"/>
          </a:xfrm>
        </p:spPr>
        <p:txBody>
          <a:bodyPr vert="horz" wrap="square" lIns="146304" tIns="91440" rIns="146304" bIns="91440" rtlCol="0" anchor="t">
            <a:spAutoFit/>
          </a:bodyPr>
          <a:lstStyle/>
          <a:p>
            <a:r>
              <a:rPr lang="en-US" sz="3900" dirty="0"/>
              <a:t>The following are the five goals that Marvel Studios will aim to achieve:</a:t>
            </a:r>
            <a:endParaRPr lang="en-US" dirty="0"/>
          </a:p>
          <a:p>
            <a:pPr marL="742950" indent="-742950">
              <a:buFont typeface="+mj-lt"/>
              <a:buAutoNum type="arabicPeriod"/>
            </a:pPr>
            <a:r>
              <a:rPr lang="en-US" sz="3900" dirty="0">
                <a:solidFill>
                  <a:schemeClr val="tx1"/>
                </a:solidFill>
              </a:rPr>
              <a:t>Protect the confidentiality of the data</a:t>
            </a:r>
          </a:p>
          <a:p>
            <a:pPr marL="742950" indent="-742950">
              <a:buFont typeface="+mj-lt"/>
              <a:buAutoNum type="arabicPeriod"/>
            </a:pPr>
            <a:r>
              <a:rPr lang="en-US" sz="3900" dirty="0">
                <a:solidFill>
                  <a:schemeClr val="tx1"/>
                </a:solidFill>
              </a:rPr>
              <a:t>Preserve the Integrity of Data </a:t>
            </a:r>
          </a:p>
          <a:p>
            <a:pPr marL="742950" indent="-742950">
              <a:buFont typeface="+mj-lt"/>
              <a:buAutoNum type="arabicPeriod"/>
            </a:pPr>
            <a:r>
              <a:rPr lang="en-US" sz="3900" dirty="0">
                <a:solidFill>
                  <a:schemeClr val="tx1"/>
                </a:solidFill>
              </a:rPr>
              <a:t>Improved Security of System and Network Services</a:t>
            </a:r>
          </a:p>
          <a:p>
            <a:pPr marL="742950" indent="-742950">
              <a:buFont typeface="+mj-lt"/>
              <a:buAutoNum type="arabicPeriod"/>
            </a:pPr>
            <a:r>
              <a:rPr lang="en-US" sz="3900" dirty="0">
                <a:solidFill>
                  <a:schemeClr val="tx1"/>
                </a:solidFill>
              </a:rPr>
              <a:t>Proactive Risk Management</a:t>
            </a:r>
          </a:p>
          <a:p>
            <a:pPr marL="742950" indent="-742950">
              <a:buFont typeface="+mj-lt"/>
              <a:buAutoNum type="arabicPeriod"/>
            </a:pPr>
            <a:r>
              <a:rPr lang="en-US" sz="3900" dirty="0">
                <a:solidFill>
                  <a:schemeClr val="tx1"/>
                </a:solidFill>
              </a:rPr>
              <a:t>Crisis and Security Incident Management </a:t>
            </a:r>
          </a:p>
        </p:txBody>
      </p:sp>
    </p:spTree>
    <p:extLst>
      <p:ext uri="{BB962C8B-B14F-4D97-AF65-F5344CB8AC3E}">
        <p14:creationId xmlns:p14="http://schemas.microsoft.com/office/powerpoint/2010/main" val="24597657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C47CA-DDF4-4198-8517-F963E26EC6B0}"/>
              </a:ext>
            </a:extLst>
          </p:cNvPr>
          <p:cNvSpPr>
            <a:spLocks noGrp="1"/>
          </p:cNvSpPr>
          <p:nvPr>
            <p:ph type="title"/>
          </p:nvPr>
        </p:nvSpPr>
        <p:spPr/>
        <p:txBody>
          <a:bodyPr/>
          <a:lstStyle/>
          <a:p>
            <a:r>
              <a:rPr lang="en-US" sz="4700" dirty="0"/>
              <a:t>Guiding Principles</a:t>
            </a:r>
            <a:endParaRPr lang="en-US" dirty="0"/>
          </a:p>
        </p:txBody>
      </p:sp>
      <p:sp>
        <p:nvSpPr>
          <p:cNvPr id="3" name="Text Placeholder 2">
            <a:extLst>
              <a:ext uri="{FF2B5EF4-FFF2-40B4-BE49-F238E27FC236}">
                <a16:creationId xmlns:a16="http://schemas.microsoft.com/office/drawing/2014/main" id="{2A383266-64E5-4650-A229-C8ED0C97CD74}"/>
              </a:ext>
            </a:extLst>
          </p:cNvPr>
          <p:cNvSpPr>
            <a:spLocks noGrp="1"/>
          </p:cNvSpPr>
          <p:nvPr>
            <p:ph type="body" sz="quarter" idx="10"/>
          </p:nvPr>
        </p:nvSpPr>
        <p:spPr>
          <a:xfrm>
            <a:off x="269239" y="1189177"/>
            <a:ext cx="11653523" cy="5800049"/>
          </a:xfrm>
        </p:spPr>
        <p:txBody>
          <a:bodyPr vert="horz" wrap="square" lIns="146304" tIns="91440" rIns="146304" bIns="91440" rtlCol="0" anchor="t">
            <a:spAutoFit/>
          </a:bodyPr>
          <a:lstStyle/>
          <a:p>
            <a:r>
              <a:rPr lang="en-US" sz="2800" dirty="0">
                <a:solidFill>
                  <a:schemeClr val="tx1"/>
                </a:solidFill>
                <a:latin typeface="Segoe UI Light"/>
              </a:rPr>
              <a:t>We will use the guiding principles as suggested by RSA Executives who offer seven guiding principles to maximize megatrends redefining the information security industry:</a:t>
            </a:r>
            <a:endParaRPr lang="en-US" sz="2800" dirty="0">
              <a:solidFill>
                <a:srgbClr val="505050"/>
              </a:solidFill>
              <a:latin typeface="Segoe UI Light"/>
            </a:endParaRPr>
          </a:p>
          <a:p>
            <a:endParaRPr lang="en-US" sz="2800" dirty="0">
              <a:solidFill>
                <a:schemeClr val="tx1"/>
              </a:solidFill>
              <a:latin typeface="Segoe UI Light"/>
            </a:endParaRPr>
          </a:p>
          <a:p>
            <a:pPr marL="742950" indent="-742950">
              <a:buFont typeface="+mj-lt"/>
              <a:buAutoNum type="arabicPeriod"/>
            </a:pPr>
            <a:r>
              <a:rPr lang="en-US" sz="2800" dirty="0">
                <a:solidFill>
                  <a:schemeClr val="tx1"/>
                </a:solidFill>
                <a:latin typeface="Segoe UI Light"/>
              </a:rPr>
              <a:t>Security must be embedded into the IT Infrastructure</a:t>
            </a:r>
          </a:p>
          <a:p>
            <a:pPr marL="742950" indent="-742950">
              <a:buFont typeface="+mj-lt"/>
              <a:buAutoNum type="arabicPeriod"/>
            </a:pPr>
            <a:r>
              <a:rPr lang="en-US" sz="2800" dirty="0">
                <a:solidFill>
                  <a:schemeClr val="tx1"/>
                </a:solidFill>
                <a:latin typeface="Segoe UI Light"/>
              </a:rPr>
              <a:t>Develop ecosystems of solutions </a:t>
            </a:r>
          </a:p>
          <a:p>
            <a:pPr marL="742950" indent="-742950">
              <a:buFont typeface="+mj-lt"/>
              <a:buAutoNum type="arabicPeriod"/>
            </a:pPr>
            <a:r>
              <a:rPr lang="en-US" sz="2800" dirty="0">
                <a:solidFill>
                  <a:schemeClr val="tx1"/>
                </a:solidFill>
                <a:latin typeface="Segoe UI Light"/>
              </a:rPr>
              <a:t>Create seamless, transparent security</a:t>
            </a:r>
          </a:p>
          <a:p>
            <a:pPr marL="742950" indent="-742950">
              <a:buFont typeface="+mj-lt"/>
              <a:buAutoNum type="arabicPeriod"/>
            </a:pPr>
            <a:r>
              <a:rPr lang="en-US" sz="2800" dirty="0">
                <a:solidFill>
                  <a:schemeClr val="tx1"/>
                </a:solidFill>
                <a:latin typeface="Segoe UI Light"/>
              </a:rPr>
              <a:t>Ensure security controls are correlated and content aware</a:t>
            </a:r>
          </a:p>
          <a:p>
            <a:pPr marL="742950" indent="-742950">
              <a:buFont typeface="+mj-lt"/>
              <a:buAutoNum type="arabicPeriod"/>
            </a:pPr>
            <a:r>
              <a:rPr lang="en-US" sz="2800" dirty="0">
                <a:solidFill>
                  <a:schemeClr val="tx1"/>
                </a:solidFill>
                <a:latin typeface="Segoe UI Light"/>
              </a:rPr>
              <a:t>Security must be both outside-in and inside-out focused </a:t>
            </a:r>
          </a:p>
          <a:p>
            <a:pPr marL="742950" indent="-742950">
              <a:buFont typeface="+mj-lt"/>
              <a:buAutoNum type="arabicPeriod"/>
            </a:pPr>
            <a:r>
              <a:rPr lang="en-US" sz="2800" dirty="0">
                <a:solidFill>
                  <a:schemeClr val="tx1"/>
                </a:solidFill>
                <a:latin typeface="Segoe UI Light"/>
              </a:rPr>
              <a:t>Security has to be dynamic and risk-based </a:t>
            </a:r>
          </a:p>
          <a:p>
            <a:pPr marL="742950" indent="-742950">
              <a:buFont typeface="+mj-lt"/>
              <a:buAutoNum type="arabicPeriod"/>
            </a:pPr>
            <a:r>
              <a:rPr lang="en-US" sz="2800" dirty="0">
                <a:solidFill>
                  <a:schemeClr val="tx1"/>
                </a:solidFill>
                <a:latin typeface="Segoe UI Light"/>
              </a:rPr>
              <a:t>Effective security needs to be self-learning </a:t>
            </a:r>
          </a:p>
          <a:p>
            <a:endParaRPr lang="en-US" sz="2800" dirty="0">
              <a:solidFill>
                <a:srgbClr val="505050"/>
              </a:solidFill>
              <a:latin typeface="Segoe UI Light"/>
            </a:endParaRPr>
          </a:p>
        </p:txBody>
      </p:sp>
    </p:spTree>
    <p:extLst>
      <p:ext uri="{BB962C8B-B14F-4D97-AF65-F5344CB8AC3E}">
        <p14:creationId xmlns:p14="http://schemas.microsoft.com/office/powerpoint/2010/main" val="8841636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Governance Model</a:t>
            </a:r>
          </a:p>
        </p:txBody>
      </p:sp>
      <p:sp>
        <p:nvSpPr>
          <p:cNvPr id="3" name="Text Placeholder 2"/>
          <p:cNvSpPr>
            <a:spLocks noGrp="1"/>
          </p:cNvSpPr>
          <p:nvPr>
            <p:ph type="body" sz="quarter" idx="10"/>
          </p:nvPr>
        </p:nvSpPr>
        <p:spPr>
          <a:xfrm>
            <a:off x="269239" y="1189177"/>
            <a:ext cx="11653523" cy="724814"/>
          </a:xfrm>
        </p:spPr>
        <p:txBody>
          <a:bodyPr vert="horz" wrap="square" lIns="146304" tIns="91440" rIns="146304" bIns="91440" rtlCol="0" anchor="t">
            <a:spAutoFit/>
          </a:bodyPr>
          <a:lstStyle/>
          <a:p>
            <a:r>
              <a:rPr lang="en-US" sz="3900" dirty="0">
                <a:solidFill>
                  <a:srgbClr val="505050"/>
                </a:solidFill>
                <a:latin typeface="Segoe UI Light"/>
                <a:cs typeface="Segoe UI Light"/>
              </a:rPr>
              <a:t>Three tier Governance with roles and rules for each tier</a:t>
            </a:r>
          </a:p>
        </p:txBody>
      </p:sp>
      <p:sp>
        <p:nvSpPr>
          <p:cNvPr id="4" name="Isosceles Triangle 3"/>
          <p:cNvSpPr/>
          <p:nvPr/>
        </p:nvSpPr>
        <p:spPr bwMode="auto">
          <a:xfrm>
            <a:off x="4258236" y="2626659"/>
            <a:ext cx="2707341" cy="2465294"/>
          </a:xfrm>
          <a:prstGeom prst="triangle">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dirty="0">
                <a:gradFill>
                  <a:gsLst>
                    <a:gs pos="5439">
                      <a:srgbClr val="F8F8F8"/>
                    </a:gs>
                    <a:gs pos="10000">
                      <a:srgbClr val="F8F8F8"/>
                    </a:gs>
                  </a:gsLst>
                  <a:lin ang="5400000" scaled="0"/>
                </a:gradFill>
                <a:effectLst>
                  <a:outerShdw blurRad="38100" dist="38100" dir="2700000" algn="tl">
                    <a:srgbClr val="000000">
                      <a:alpha val="43137"/>
                    </a:srgbClr>
                  </a:outerShdw>
                </a:effectLst>
              </a:rPr>
              <a:t>MS-SIS Governance Model </a:t>
            </a:r>
          </a:p>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a:p>
            <a:pPr algn="ctr" defTabSz="932472" fontAlgn="base">
              <a:spcBef>
                <a:spcPct val="0"/>
              </a:spcBef>
              <a:spcAft>
                <a:spcPct val="0"/>
              </a:spcAft>
            </a:pPr>
            <a:endParaRPr lang="en-US" sz="2000" dirty="0">
              <a:solidFill>
                <a:schemeClr val="tx1"/>
              </a:solidFill>
            </a:endParaRPr>
          </a:p>
        </p:txBody>
      </p:sp>
      <p:sp>
        <p:nvSpPr>
          <p:cNvPr id="5" name="Oval 4"/>
          <p:cNvSpPr/>
          <p:nvPr/>
        </p:nvSpPr>
        <p:spPr bwMode="auto">
          <a:xfrm>
            <a:off x="5190565" y="2181997"/>
            <a:ext cx="842682" cy="848074"/>
          </a:xfrm>
          <a:prstGeom prst="ellips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900" b="1" dirty="0">
                <a:solidFill>
                  <a:schemeClr val="tx1"/>
                </a:solidFill>
                <a:effectLst>
                  <a:outerShdw blurRad="38100" dist="38100" dir="2700000" algn="tl">
                    <a:srgbClr val="000000">
                      <a:alpha val="43137"/>
                    </a:srgbClr>
                  </a:outerShdw>
                </a:effectLst>
              </a:rPr>
              <a:t>Decision Structure</a:t>
            </a:r>
          </a:p>
        </p:txBody>
      </p:sp>
      <p:sp>
        <p:nvSpPr>
          <p:cNvPr id="6" name="Oval 5"/>
          <p:cNvSpPr/>
          <p:nvPr/>
        </p:nvSpPr>
        <p:spPr bwMode="auto">
          <a:xfrm>
            <a:off x="3908612" y="4612300"/>
            <a:ext cx="842682" cy="848074"/>
          </a:xfrm>
          <a:prstGeom prst="ellips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900" b="1" dirty="0">
                <a:solidFill>
                  <a:schemeClr val="tx1"/>
                </a:solidFill>
                <a:effectLst>
                  <a:outerShdw blurRad="38100" dist="38100" dir="2700000" algn="tl">
                    <a:srgbClr val="000000">
                      <a:alpha val="43137"/>
                    </a:srgbClr>
                  </a:outerShdw>
                </a:effectLst>
              </a:rPr>
              <a:t>Operating Processes</a:t>
            </a:r>
          </a:p>
        </p:txBody>
      </p:sp>
      <p:sp>
        <p:nvSpPr>
          <p:cNvPr id="7" name="Oval 6"/>
          <p:cNvSpPr/>
          <p:nvPr/>
        </p:nvSpPr>
        <p:spPr bwMode="auto">
          <a:xfrm>
            <a:off x="6544236" y="4612300"/>
            <a:ext cx="842682" cy="848074"/>
          </a:xfrm>
          <a:prstGeom prst="ellips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900" b="1" dirty="0">
                <a:ln w="0"/>
                <a:solidFill>
                  <a:schemeClr val="tx1"/>
                </a:solidFill>
                <a:effectLst>
                  <a:outerShdw blurRad="38100" dist="38100" dir="2700000" algn="tl">
                    <a:srgbClr val="000000">
                      <a:alpha val="43137"/>
                    </a:srgbClr>
                  </a:outerShdw>
                </a:effectLst>
              </a:rPr>
              <a:t>Collaboration</a:t>
            </a:r>
            <a:r>
              <a:rPr lang="en-US" sz="900" b="1" dirty="0">
                <a:ln w="0"/>
                <a:solidFill>
                  <a:schemeClr val="tx1"/>
                </a:solidFill>
                <a:effectLst>
                  <a:outerShdw blurRad="38100" dist="38100" dir="2700000" algn="tl" rotWithShape="0">
                    <a:srgbClr val="000000">
                      <a:alpha val="43137"/>
                    </a:srgbClr>
                  </a:outerShdw>
                </a:effectLst>
              </a:rPr>
              <a:t> Enablers</a:t>
            </a:r>
          </a:p>
        </p:txBody>
      </p:sp>
      <p:sp>
        <p:nvSpPr>
          <p:cNvPr id="9" name="Rectangle 8"/>
          <p:cNvSpPr/>
          <p:nvPr/>
        </p:nvSpPr>
        <p:spPr bwMode="auto">
          <a:xfrm>
            <a:off x="2088574" y="1914425"/>
            <a:ext cx="7159336" cy="425553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0" name="TextBox 9"/>
          <p:cNvSpPr txBox="1"/>
          <p:nvPr/>
        </p:nvSpPr>
        <p:spPr>
          <a:xfrm>
            <a:off x="2472112" y="1888690"/>
            <a:ext cx="23880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Marvel Studios</a:t>
            </a:r>
          </a:p>
        </p:txBody>
      </p:sp>
      <p:sp>
        <p:nvSpPr>
          <p:cNvPr id="11" name="TextBox 10"/>
          <p:cNvSpPr txBox="1"/>
          <p:nvPr/>
        </p:nvSpPr>
        <p:spPr>
          <a:xfrm>
            <a:off x="6033247" y="2352743"/>
            <a:ext cx="1964320"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Decision </a:t>
            </a:r>
            <a:r>
              <a:rPr lang="en-US" sz="1600" dirty="0">
                <a:gradFill>
                  <a:gsLst>
                    <a:gs pos="2917">
                      <a:schemeClr val="tx1"/>
                    </a:gs>
                    <a:gs pos="30000">
                      <a:schemeClr val="tx1"/>
                    </a:gs>
                  </a:gsLst>
                  <a:lin ang="5400000" scaled="0"/>
                </a:gradFill>
              </a:rPr>
              <a:t>making</a:t>
            </a:r>
            <a:endParaRPr lang="en-US" dirty="0">
              <a:gradFill>
                <a:gsLst>
                  <a:gs pos="2917">
                    <a:schemeClr val="tx1"/>
                  </a:gs>
                  <a:gs pos="30000">
                    <a:schemeClr val="tx1"/>
                  </a:gs>
                </a:gsLst>
                <a:lin ang="5400000" scaled="0"/>
              </a:gradFill>
            </a:endParaRPr>
          </a:p>
        </p:txBody>
      </p:sp>
      <p:sp>
        <p:nvSpPr>
          <p:cNvPr id="12" name="TextBox 11"/>
          <p:cNvSpPr txBox="1"/>
          <p:nvPr/>
        </p:nvSpPr>
        <p:spPr>
          <a:xfrm>
            <a:off x="2229090" y="4722405"/>
            <a:ext cx="1888979" cy="6278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Implementation</a:t>
            </a:r>
            <a:r>
              <a:rPr lang="en-US" sz="2400" dirty="0">
                <a:gradFill>
                  <a:gsLst>
                    <a:gs pos="2917">
                      <a:schemeClr val="tx1"/>
                    </a:gs>
                    <a:gs pos="30000">
                      <a:schemeClr val="tx1"/>
                    </a:gs>
                  </a:gsLst>
                  <a:lin ang="5400000" scaled="0"/>
                </a:gradFill>
              </a:rPr>
              <a:t> </a:t>
            </a:r>
          </a:p>
        </p:txBody>
      </p:sp>
      <p:sp>
        <p:nvSpPr>
          <p:cNvPr id="13" name="TextBox 12"/>
          <p:cNvSpPr txBox="1"/>
          <p:nvPr/>
        </p:nvSpPr>
        <p:spPr>
          <a:xfrm>
            <a:off x="7315201" y="4777804"/>
            <a:ext cx="180241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Communication</a:t>
            </a:r>
            <a:endParaRPr lang="en-US" sz="9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875616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C47CA-DDF4-4198-8517-F963E26EC6B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2A383266-64E5-4650-A229-C8ED0C97CD74}"/>
              </a:ext>
            </a:extLst>
          </p:cNvPr>
          <p:cNvSpPr>
            <a:spLocks noGrp="1"/>
          </p:cNvSpPr>
          <p:nvPr>
            <p:ph type="body" sz="quarter" idx="10"/>
          </p:nvPr>
        </p:nvSpPr>
        <p:spPr>
          <a:xfrm>
            <a:off x="269239" y="1189177"/>
            <a:ext cx="11653523" cy="4949047"/>
          </a:xfrm>
        </p:spPr>
        <p:txBody>
          <a:bodyPr/>
          <a:lstStyle/>
          <a:p>
            <a:pPr marL="571500" indent="-571500">
              <a:buFont typeface="Arial" panose="020B0604020202020204" pitchFamily="34" charset="0"/>
              <a:buChar char="•"/>
            </a:pPr>
            <a:r>
              <a:rPr lang="en-US" sz="3600" dirty="0"/>
              <a:t>Introduction</a:t>
            </a:r>
          </a:p>
          <a:p>
            <a:pPr marL="571500" indent="-571500">
              <a:buFont typeface="Arial" panose="020B0604020202020204" pitchFamily="34" charset="0"/>
              <a:buChar char="•"/>
            </a:pPr>
            <a:r>
              <a:rPr lang="en-US" sz="3600" dirty="0"/>
              <a:t>MS-SIS - Current State of Business</a:t>
            </a:r>
          </a:p>
          <a:p>
            <a:pPr marL="571500" indent="-571500">
              <a:buFont typeface="Arial" panose="020B0604020202020204" pitchFamily="34" charset="0"/>
              <a:buChar char="•"/>
            </a:pPr>
            <a:r>
              <a:rPr lang="en-US" sz="3600" dirty="0"/>
              <a:t>Information Security Risks and Priorities</a:t>
            </a:r>
          </a:p>
          <a:p>
            <a:pPr marL="571500" indent="-571500">
              <a:buFont typeface="Arial" panose="020B0604020202020204" pitchFamily="34" charset="0"/>
              <a:buChar char="•"/>
            </a:pPr>
            <a:r>
              <a:rPr lang="en-US" sz="3600" dirty="0"/>
              <a:t>Goals and Guiding Principles </a:t>
            </a:r>
          </a:p>
          <a:p>
            <a:pPr marL="571500" indent="-571500">
              <a:buFont typeface="Arial" panose="020B0604020202020204" pitchFamily="34" charset="0"/>
              <a:buChar char="•"/>
            </a:pPr>
            <a:r>
              <a:rPr lang="en-US" sz="3600" dirty="0"/>
              <a:t>Governance &amp; Management</a:t>
            </a:r>
          </a:p>
          <a:p>
            <a:pPr marL="571500" indent="-571500">
              <a:buFont typeface="Arial" panose="020B0604020202020204" pitchFamily="34" charset="0"/>
              <a:buChar char="•"/>
            </a:pPr>
            <a:r>
              <a:rPr lang="en-US" sz="3600" dirty="0"/>
              <a:t>Assurance &amp; BCDR</a:t>
            </a:r>
          </a:p>
          <a:p>
            <a:pPr marL="571500" indent="-571500">
              <a:buFont typeface="Arial" panose="020B0604020202020204" pitchFamily="34" charset="0"/>
              <a:buChar char="•"/>
            </a:pPr>
            <a:r>
              <a:rPr lang="en-US" sz="3600" dirty="0"/>
              <a:t>Strategy </a:t>
            </a:r>
            <a:r>
              <a:rPr lang="en-US" sz="3600"/>
              <a:t>&amp; Roadmap</a:t>
            </a:r>
            <a:endParaRPr lang="en-US" sz="3600" dirty="0"/>
          </a:p>
          <a:p>
            <a:pPr marL="571500" indent="-571500">
              <a:buFont typeface="Arial" panose="020B0604020202020204" pitchFamily="34" charset="0"/>
              <a:buChar char="•"/>
            </a:pPr>
            <a:r>
              <a:rPr lang="en-US" sz="3600" dirty="0"/>
              <a:t>Next Steps &amp; Q&amp;A</a:t>
            </a:r>
          </a:p>
        </p:txBody>
      </p:sp>
    </p:spTree>
    <p:extLst>
      <p:ext uri="{BB962C8B-B14F-4D97-AF65-F5344CB8AC3E}">
        <p14:creationId xmlns:p14="http://schemas.microsoft.com/office/powerpoint/2010/main" val="77842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F65A-DC4C-48A7-8C2C-453C15046716}"/>
              </a:ext>
            </a:extLst>
          </p:cNvPr>
          <p:cNvSpPr>
            <a:spLocks noGrp="1"/>
          </p:cNvSpPr>
          <p:nvPr>
            <p:ph type="title"/>
          </p:nvPr>
        </p:nvSpPr>
        <p:spPr/>
        <p:txBody>
          <a:bodyPr/>
          <a:lstStyle/>
          <a:p>
            <a:r>
              <a:rPr lang="en-US" dirty="0"/>
              <a:t>Management of Deployed System – IAM/RBAC </a:t>
            </a:r>
          </a:p>
        </p:txBody>
      </p:sp>
      <p:sp>
        <p:nvSpPr>
          <p:cNvPr id="4" name="Rectangle 3">
            <a:extLst>
              <a:ext uri="{FF2B5EF4-FFF2-40B4-BE49-F238E27FC236}">
                <a16:creationId xmlns:a16="http://schemas.microsoft.com/office/drawing/2014/main" id="{03FD6E7C-FFF5-4C76-9D7E-C8D2A549813C}"/>
              </a:ext>
            </a:extLst>
          </p:cNvPr>
          <p:cNvSpPr/>
          <p:nvPr/>
        </p:nvSpPr>
        <p:spPr>
          <a:xfrm>
            <a:off x="0" y="6611779"/>
            <a:ext cx="3508132" cy="246221"/>
          </a:xfrm>
          <a:prstGeom prst="rect">
            <a:avLst/>
          </a:prstGeom>
        </p:spPr>
        <p:txBody>
          <a:bodyPr wrap="square">
            <a:spAutoFit/>
          </a:bodyPr>
          <a:lstStyle/>
          <a:p>
            <a:r>
              <a:rPr lang="en-US" sz="1000" dirty="0"/>
              <a:t>Reference: </a:t>
            </a:r>
            <a:r>
              <a:rPr lang="en-US" sz="1000" dirty="0">
                <a:hlinkClick r:id="rId2"/>
              </a:rPr>
              <a:t>Microsoft Azure RBAC</a:t>
            </a:r>
            <a:endParaRPr lang="en-US" sz="1000" dirty="0"/>
          </a:p>
        </p:txBody>
      </p:sp>
      <p:pic>
        <p:nvPicPr>
          <p:cNvPr id="6" name="Picture 5">
            <a:extLst>
              <a:ext uri="{FF2B5EF4-FFF2-40B4-BE49-F238E27FC236}">
                <a16:creationId xmlns:a16="http://schemas.microsoft.com/office/drawing/2014/main" id="{E4C59FDC-11AB-4D96-9A2C-142AE1B12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17" y="1300356"/>
            <a:ext cx="5220429" cy="4239217"/>
          </a:xfrm>
          <a:prstGeom prst="rect">
            <a:avLst/>
          </a:prstGeom>
        </p:spPr>
      </p:pic>
      <p:pic>
        <p:nvPicPr>
          <p:cNvPr id="10" name="Picture 9">
            <a:extLst>
              <a:ext uri="{FF2B5EF4-FFF2-40B4-BE49-F238E27FC236}">
                <a16:creationId xmlns:a16="http://schemas.microsoft.com/office/drawing/2014/main" id="{DB3A15C7-D448-4DAE-B917-4FA12E684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421" y="1189176"/>
            <a:ext cx="3826048" cy="5593276"/>
          </a:xfrm>
          <a:prstGeom prst="rect">
            <a:avLst/>
          </a:prstGeom>
        </p:spPr>
      </p:pic>
      <p:sp>
        <p:nvSpPr>
          <p:cNvPr id="11" name="Rectangle 10">
            <a:extLst>
              <a:ext uri="{FF2B5EF4-FFF2-40B4-BE49-F238E27FC236}">
                <a16:creationId xmlns:a16="http://schemas.microsoft.com/office/drawing/2014/main" id="{19E5A180-998A-4667-8C23-AD42E31391C2}"/>
              </a:ext>
            </a:extLst>
          </p:cNvPr>
          <p:cNvSpPr/>
          <p:nvPr/>
        </p:nvSpPr>
        <p:spPr>
          <a:xfrm>
            <a:off x="1830524" y="5681531"/>
            <a:ext cx="3355214" cy="400110"/>
          </a:xfrm>
          <a:prstGeom prst="rect">
            <a:avLst/>
          </a:prstGeom>
        </p:spPr>
        <p:txBody>
          <a:bodyPr wrap="none">
            <a:spAutoFit/>
          </a:bodyPr>
          <a:lstStyle/>
          <a:p>
            <a:r>
              <a:rPr lang="en-US" sz="2000" dirty="0"/>
              <a:t>Cloud based Hybrid Identity</a:t>
            </a:r>
          </a:p>
        </p:txBody>
      </p:sp>
      <p:sp>
        <p:nvSpPr>
          <p:cNvPr id="12" name="Rectangle 11">
            <a:extLst>
              <a:ext uri="{FF2B5EF4-FFF2-40B4-BE49-F238E27FC236}">
                <a16:creationId xmlns:a16="http://schemas.microsoft.com/office/drawing/2014/main" id="{1A1B91BA-3EB3-4419-8C00-A7B2351F4F85}"/>
              </a:ext>
            </a:extLst>
          </p:cNvPr>
          <p:cNvSpPr/>
          <p:nvPr/>
        </p:nvSpPr>
        <p:spPr>
          <a:xfrm>
            <a:off x="6870491" y="5373755"/>
            <a:ext cx="3305908" cy="707886"/>
          </a:xfrm>
          <a:prstGeom prst="rect">
            <a:avLst/>
          </a:prstGeom>
        </p:spPr>
        <p:txBody>
          <a:bodyPr wrap="square">
            <a:spAutoFit/>
          </a:bodyPr>
          <a:lstStyle/>
          <a:p>
            <a:pPr algn="ctr"/>
            <a:r>
              <a:rPr lang="en-US" sz="2000" dirty="0">
                <a:solidFill>
                  <a:schemeClr val="bg1"/>
                </a:solidFill>
              </a:rPr>
              <a:t>RBAC using Custom Roles and Permissions for MS-SIS</a:t>
            </a:r>
          </a:p>
        </p:txBody>
      </p:sp>
    </p:spTree>
    <p:extLst>
      <p:ext uri="{BB962C8B-B14F-4D97-AF65-F5344CB8AC3E}">
        <p14:creationId xmlns:p14="http://schemas.microsoft.com/office/powerpoint/2010/main" val="30329223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CAA10C-2495-4880-988E-5D191D9D8CB7}"/>
              </a:ext>
            </a:extLst>
          </p:cNvPr>
          <p:cNvPicPr>
            <a:picLocks noChangeAspect="1"/>
          </p:cNvPicPr>
          <p:nvPr/>
        </p:nvPicPr>
        <p:blipFill>
          <a:blip r:embed="rId2"/>
          <a:stretch>
            <a:fillRect/>
          </a:stretch>
        </p:blipFill>
        <p:spPr>
          <a:xfrm>
            <a:off x="0" y="479425"/>
            <a:ext cx="12192000" cy="5899150"/>
          </a:xfrm>
          <a:prstGeom prst="rect">
            <a:avLst/>
          </a:prstGeom>
        </p:spPr>
      </p:pic>
      <p:sp>
        <p:nvSpPr>
          <p:cNvPr id="3" name="Rectangle 2">
            <a:extLst>
              <a:ext uri="{FF2B5EF4-FFF2-40B4-BE49-F238E27FC236}">
                <a16:creationId xmlns:a16="http://schemas.microsoft.com/office/drawing/2014/main" id="{898F7F9C-B59E-4DF5-99C3-955A4A81D503}"/>
              </a:ext>
            </a:extLst>
          </p:cNvPr>
          <p:cNvSpPr/>
          <p:nvPr/>
        </p:nvSpPr>
        <p:spPr>
          <a:xfrm>
            <a:off x="0" y="6611779"/>
            <a:ext cx="3508132" cy="246221"/>
          </a:xfrm>
          <a:prstGeom prst="rect">
            <a:avLst/>
          </a:prstGeom>
        </p:spPr>
        <p:txBody>
          <a:bodyPr wrap="square">
            <a:spAutoFit/>
          </a:bodyPr>
          <a:lstStyle/>
          <a:p>
            <a:r>
              <a:rPr lang="en-US" sz="1000" dirty="0"/>
              <a:t>Reference: </a:t>
            </a:r>
            <a:r>
              <a:rPr lang="en-US" sz="1000" dirty="0">
                <a:hlinkClick r:id="rId3"/>
              </a:rPr>
              <a:t>Microsoft Azure RBAC</a:t>
            </a:r>
            <a:endParaRPr lang="en-US" sz="1000" dirty="0"/>
          </a:p>
        </p:txBody>
      </p:sp>
    </p:spTree>
    <p:extLst>
      <p:ext uri="{BB962C8B-B14F-4D97-AF65-F5344CB8AC3E}">
        <p14:creationId xmlns:p14="http://schemas.microsoft.com/office/powerpoint/2010/main" val="63583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F65A-DC4C-48A7-8C2C-453C15046716}"/>
              </a:ext>
            </a:extLst>
          </p:cNvPr>
          <p:cNvSpPr>
            <a:spLocks noGrp="1"/>
          </p:cNvSpPr>
          <p:nvPr>
            <p:ph type="title"/>
          </p:nvPr>
        </p:nvSpPr>
        <p:spPr/>
        <p:txBody>
          <a:bodyPr/>
          <a:lstStyle/>
          <a:p>
            <a:r>
              <a:rPr lang="en-US" dirty="0"/>
              <a:t>Management of Deployed System – Security </a:t>
            </a:r>
          </a:p>
        </p:txBody>
      </p:sp>
      <p:sp>
        <p:nvSpPr>
          <p:cNvPr id="4" name="Rectangle 3">
            <a:extLst>
              <a:ext uri="{FF2B5EF4-FFF2-40B4-BE49-F238E27FC236}">
                <a16:creationId xmlns:a16="http://schemas.microsoft.com/office/drawing/2014/main" id="{03FD6E7C-FFF5-4C76-9D7E-C8D2A549813C}"/>
              </a:ext>
            </a:extLst>
          </p:cNvPr>
          <p:cNvSpPr/>
          <p:nvPr/>
        </p:nvSpPr>
        <p:spPr>
          <a:xfrm>
            <a:off x="0" y="6611779"/>
            <a:ext cx="3508132" cy="246221"/>
          </a:xfrm>
          <a:prstGeom prst="rect">
            <a:avLst/>
          </a:prstGeom>
        </p:spPr>
        <p:txBody>
          <a:bodyPr wrap="square">
            <a:spAutoFit/>
          </a:bodyPr>
          <a:lstStyle/>
          <a:p>
            <a:r>
              <a:rPr lang="en-US" sz="1000" dirty="0"/>
              <a:t>Reference: </a:t>
            </a:r>
            <a:r>
              <a:rPr lang="en-US" sz="1000" dirty="0">
                <a:hlinkClick r:id="rId2"/>
              </a:rPr>
              <a:t>Microsoft Azure Security Center</a:t>
            </a:r>
            <a:endParaRPr lang="en-US" sz="1000" dirty="0"/>
          </a:p>
        </p:txBody>
      </p:sp>
      <p:pic>
        <p:nvPicPr>
          <p:cNvPr id="3" name="Picture 2">
            <a:extLst>
              <a:ext uri="{FF2B5EF4-FFF2-40B4-BE49-F238E27FC236}">
                <a16:creationId xmlns:a16="http://schemas.microsoft.com/office/drawing/2014/main" id="{CE744ECD-10EF-4BB2-A339-209AB03F9689}"/>
              </a:ext>
            </a:extLst>
          </p:cNvPr>
          <p:cNvPicPr>
            <a:picLocks noChangeAspect="1"/>
          </p:cNvPicPr>
          <p:nvPr/>
        </p:nvPicPr>
        <p:blipFill>
          <a:blip r:embed="rId3"/>
          <a:stretch>
            <a:fillRect/>
          </a:stretch>
        </p:blipFill>
        <p:spPr>
          <a:xfrm>
            <a:off x="0" y="1160582"/>
            <a:ext cx="12192000" cy="5492749"/>
          </a:xfrm>
          <a:prstGeom prst="rect">
            <a:avLst/>
          </a:prstGeom>
        </p:spPr>
      </p:pic>
      <p:pic>
        <p:nvPicPr>
          <p:cNvPr id="5" name="Picture 4">
            <a:extLst>
              <a:ext uri="{FF2B5EF4-FFF2-40B4-BE49-F238E27FC236}">
                <a16:creationId xmlns:a16="http://schemas.microsoft.com/office/drawing/2014/main" id="{BA62BCCF-1357-481D-ADC1-E9B03F8AB829}"/>
              </a:ext>
            </a:extLst>
          </p:cNvPr>
          <p:cNvPicPr>
            <a:picLocks noChangeAspect="1"/>
          </p:cNvPicPr>
          <p:nvPr/>
        </p:nvPicPr>
        <p:blipFill>
          <a:blip r:embed="rId4"/>
          <a:stretch>
            <a:fillRect/>
          </a:stretch>
        </p:blipFill>
        <p:spPr>
          <a:xfrm>
            <a:off x="354220" y="1149500"/>
            <a:ext cx="11301984" cy="5503831"/>
          </a:xfrm>
          <a:prstGeom prst="rect">
            <a:avLst/>
          </a:prstGeom>
        </p:spPr>
      </p:pic>
      <p:pic>
        <p:nvPicPr>
          <p:cNvPr id="7" name="Picture 6">
            <a:extLst>
              <a:ext uri="{FF2B5EF4-FFF2-40B4-BE49-F238E27FC236}">
                <a16:creationId xmlns:a16="http://schemas.microsoft.com/office/drawing/2014/main" id="{63F657EF-6B17-449C-ADAA-0560E1240C54}"/>
              </a:ext>
            </a:extLst>
          </p:cNvPr>
          <p:cNvPicPr>
            <a:picLocks noChangeAspect="1"/>
          </p:cNvPicPr>
          <p:nvPr/>
        </p:nvPicPr>
        <p:blipFill>
          <a:blip r:embed="rId5"/>
          <a:stretch>
            <a:fillRect/>
          </a:stretch>
        </p:blipFill>
        <p:spPr>
          <a:xfrm>
            <a:off x="268876" y="1065371"/>
            <a:ext cx="11472672" cy="5575002"/>
          </a:xfrm>
          <a:prstGeom prst="rect">
            <a:avLst/>
          </a:prstGeom>
        </p:spPr>
      </p:pic>
    </p:spTree>
    <p:extLst>
      <p:ext uri="{BB962C8B-B14F-4D97-AF65-F5344CB8AC3E}">
        <p14:creationId xmlns:p14="http://schemas.microsoft.com/office/powerpoint/2010/main" val="3455452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3323-B3A9-4846-9483-2CC30AFD1626}"/>
              </a:ext>
            </a:extLst>
          </p:cNvPr>
          <p:cNvSpPr>
            <a:spLocks noGrp="1"/>
          </p:cNvSpPr>
          <p:nvPr>
            <p:ph type="title"/>
          </p:nvPr>
        </p:nvSpPr>
        <p:spPr/>
        <p:txBody>
          <a:bodyPr/>
          <a:lstStyle/>
          <a:p>
            <a:r>
              <a:rPr lang="en-US" dirty="0"/>
              <a:t>"How would you go about verifying the data you are getting for 3rd party assessment?"</a:t>
            </a:r>
          </a:p>
        </p:txBody>
      </p:sp>
      <p:sp>
        <p:nvSpPr>
          <p:cNvPr id="3" name="Text Placeholder 2">
            <a:extLst>
              <a:ext uri="{FF2B5EF4-FFF2-40B4-BE49-F238E27FC236}">
                <a16:creationId xmlns:a16="http://schemas.microsoft.com/office/drawing/2014/main" id="{42301559-95F3-456D-A698-2892A46F43D5}"/>
              </a:ext>
            </a:extLst>
          </p:cNvPr>
          <p:cNvSpPr>
            <a:spLocks noGrp="1"/>
          </p:cNvSpPr>
          <p:nvPr>
            <p:ph type="body" sz="quarter" idx="10"/>
          </p:nvPr>
        </p:nvSpPr>
        <p:spPr>
          <a:xfrm>
            <a:off x="269239" y="1985813"/>
            <a:ext cx="11653523" cy="3336298"/>
          </a:xfrm>
        </p:spPr>
        <p:txBody>
          <a:bodyPr/>
          <a:lstStyle/>
          <a:p>
            <a:pPr marL="571500" indent="-571500">
              <a:buFont typeface="Arial" panose="020B0604020202020204" pitchFamily="34" charset="0"/>
              <a:buChar char="•"/>
            </a:pPr>
            <a:r>
              <a:rPr lang="en-US" sz="3200" dirty="0"/>
              <a:t>Audit &amp; Diagnostics Logs </a:t>
            </a:r>
            <a:r>
              <a:rPr lang="en-US" sz="3200"/>
              <a:t>the Platform</a:t>
            </a:r>
            <a:endParaRPr lang="en-US" sz="3200" dirty="0"/>
          </a:p>
          <a:p>
            <a:pPr marL="571500" indent="-571500">
              <a:buFont typeface="Arial" panose="020B0604020202020204" pitchFamily="34" charset="0"/>
              <a:buChar char="•"/>
            </a:pPr>
            <a:r>
              <a:rPr lang="en-US" sz="3200" dirty="0"/>
              <a:t>SIEM Tool Integration from MS-SIS Platform</a:t>
            </a:r>
          </a:p>
          <a:p>
            <a:pPr marL="571500" indent="-571500">
              <a:buFont typeface="Arial" panose="020B0604020202020204" pitchFamily="34" charset="0"/>
              <a:buChar char="•"/>
            </a:pPr>
            <a:r>
              <a:rPr lang="en-US" sz="3200" dirty="0"/>
              <a:t>Penetration Testing/Auditing by Marvel IT Team</a:t>
            </a:r>
          </a:p>
          <a:p>
            <a:pPr marL="571500" indent="-571500">
              <a:buFont typeface="Arial" panose="020B0604020202020204" pitchFamily="34" charset="0"/>
              <a:buChar char="•"/>
            </a:pPr>
            <a:r>
              <a:rPr lang="en-US" sz="3200" dirty="0"/>
              <a:t>ISO and SOC Compliance Reports</a:t>
            </a:r>
          </a:p>
          <a:p>
            <a:pPr marL="571500" indent="-571500">
              <a:buFont typeface="Arial" panose="020B0604020202020204" pitchFamily="34" charset="0"/>
              <a:buChar char="•"/>
            </a:pPr>
            <a:r>
              <a:rPr lang="en-US" sz="3200" dirty="0"/>
              <a:t>Trending Analysis (Machine Learning based model)</a:t>
            </a:r>
          </a:p>
          <a:p>
            <a:pPr marL="571500" indent="-571500">
              <a:buFont typeface="Arial" panose="020B0604020202020204" pitchFamily="34" charset="0"/>
              <a:buChar char="•"/>
            </a:pPr>
            <a:r>
              <a:rPr lang="en-US" sz="3200" dirty="0"/>
              <a:t>Datacenter Tours by 3</a:t>
            </a:r>
            <a:r>
              <a:rPr lang="en-US" sz="3200" baseline="30000" dirty="0"/>
              <a:t>rd</a:t>
            </a:r>
            <a:r>
              <a:rPr lang="en-US" sz="3200" dirty="0"/>
              <a:t> Party Cloud Providers</a:t>
            </a:r>
          </a:p>
        </p:txBody>
      </p:sp>
    </p:spTree>
    <p:extLst>
      <p:ext uri="{BB962C8B-B14F-4D97-AF65-F5344CB8AC3E}">
        <p14:creationId xmlns:p14="http://schemas.microsoft.com/office/powerpoint/2010/main" val="26268007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F6C02-788F-4823-91AB-1F7677B417A6}"/>
              </a:ext>
            </a:extLst>
          </p:cNvPr>
          <p:cNvSpPr>
            <a:spLocks noGrp="1"/>
          </p:cNvSpPr>
          <p:nvPr>
            <p:ph type="title"/>
          </p:nvPr>
        </p:nvSpPr>
        <p:spPr/>
        <p:txBody>
          <a:bodyPr/>
          <a:lstStyle/>
          <a:p>
            <a:r>
              <a:rPr lang="en-US" dirty="0"/>
              <a:t>MS-SIS Operational Security</a:t>
            </a:r>
          </a:p>
        </p:txBody>
      </p:sp>
      <p:pic>
        <p:nvPicPr>
          <p:cNvPr id="5" name="Picture 4">
            <a:extLst>
              <a:ext uri="{FF2B5EF4-FFF2-40B4-BE49-F238E27FC236}">
                <a16:creationId xmlns:a16="http://schemas.microsoft.com/office/drawing/2014/main" id="{69FE2143-A29A-4CBC-A4DF-CD02A1F30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809" y="1189176"/>
            <a:ext cx="7786701" cy="5393339"/>
          </a:xfrm>
          <a:prstGeom prst="rect">
            <a:avLst/>
          </a:prstGeom>
        </p:spPr>
      </p:pic>
      <p:sp>
        <p:nvSpPr>
          <p:cNvPr id="6" name="Rectangle 5">
            <a:extLst>
              <a:ext uri="{FF2B5EF4-FFF2-40B4-BE49-F238E27FC236}">
                <a16:creationId xmlns:a16="http://schemas.microsoft.com/office/drawing/2014/main" id="{9210E2A1-8043-41D1-8DDE-718BAB3395A1}"/>
              </a:ext>
            </a:extLst>
          </p:cNvPr>
          <p:cNvSpPr/>
          <p:nvPr/>
        </p:nvSpPr>
        <p:spPr>
          <a:xfrm>
            <a:off x="0" y="6611779"/>
            <a:ext cx="3508132" cy="246221"/>
          </a:xfrm>
          <a:prstGeom prst="rect">
            <a:avLst/>
          </a:prstGeom>
        </p:spPr>
        <p:txBody>
          <a:bodyPr wrap="square">
            <a:spAutoFit/>
          </a:bodyPr>
          <a:lstStyle/>
          <a:p>
            <a:r>
              <a:rPr lang="en-US" sz="1000" dirty="0"/>
              <a:t>Reference: </a:t>
            </a:r>
            <a:r>
              <a:rPr lang="en-US" sz="1000" dirty="0">
                <a:hlinkClick r:id="rId3"/>
              </a:rPr>
              <a:t>Microsoft Azure Operational Security</a:t>
            </a:r>
            <a:endParaRPr lang="en-US" sz="1000" dirty="0"/>
          </a:p>
        </p:txBody>
      </p:sp>
    </p:spTree>
    <p:extLst>
      <p:ext uri="{BB962C8B-B14F-4D97-AF65-F5344CB8AC3E}">
        <p14:creationId xmlns:p14="http://schemas.microsoft.com/office/powerpoint/2010/main" val="27156950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Assurance</a:t>
            </a:r>
          </a:p>
        </p:txBody>
      </p:sp>
      <p:pic>
        <p:nvPicPr>
          <p:cNvPr id="5" name="Picture 4"/>
          <p:cNvPicPr>
            <a:picLocks noChangeAspect="1"/>
          </p:cNvPicPr>
          <p:nvPr/>
        </p:nvPicPr>
        <p:blipFill>
          <a:blip r:embed="rId2"/>
          <a:stretch>
            <a:fillRect/>
          </a:stretch>
        </p:blipFill>
        <p:spPr>
          <a:xfrm>
            <a:off x="351546" y="1189175"/>
            <a:ext cx="5095943" cy="5095943"/>
          </a:xfrm>
          <a:prstGeom prst="rect">
            <a:avLst/>
          </a:prstGeom>
        </p:spPr>
      </p:pic>
      <p:sp>
        <p:nvSpPr>
          <p:cNvPr id="7" name="TextBox 6"/>
          <p:cNvSpPr txBox="1"/>
          <p:nvPr/>
        </p:nvSpPr>
        <p:spPr>
          <a:xfrm>
            <a:off x="5447490" y="1189176"/>
            <a:ext cx="7032118"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t>Assurance means the guarantee that our system is </a:t>
            </a:r>
          </a:p>
          <a:p>
            <a:pPr>
              <a:lnSpc>
                <a:spcPct val="90000"/>
              </a:lnSpc>
              <a:spcAft>
                <a:spcPts val="600"/>
              </a:spcAft>
            </a:pPr>
            <a:r>
              <a:rPr lang="en-US" sz="2400" dirty="0"/>
              <a:t>doing what it is supposed to do – providing us with </a:t>
            </a:r>
          </a:p>
          <a:p>
            <a:pPr>
              <a:lnSpc>
                <a:spcPct val="90000"/>
              </a:lnSpc>
              <a:spcAft>
                <a:spcPts val="600"/>
              </a:spcAft>
            </a:pPr>
            <a:r>
              <a:rPr lang="en-US" sz="2400" dirty="0"/>
              <a:t>the service, and also ensuring that necessary controls</a:t>
            </a:r>
          </a:p>
          <a:p>
            <a:pPr>
              <a:lnSpc>
                <a:spcPct val="90000"/>
              </a:lnSpc>
              <a:spcAft>
                <a:spcPts val="600"/>
              </a:spcAft>
            </a:pPr>
            <a:r>
              <a:rPr lang="en-US" sz="2400" dirty="0"/>
              <a:t> are in place. </a:t>
            </a:r>
          </a:p>
          <a:p>
            <a:pPr>
              <a:lnSpc>
                <a:spcPct val="90000"/>
              </a:lnSpc>
              <a:spcAft>
                <a:spcPts val="600"/>
              </a:spcAft>
            </a:pPr>
            <a:endParaRPr lang="en-US" sz="2400" dirty="0"/>
          </a:p>
          <a:p>
            <a:pPr>
              <a:lnSpc>
                <a:spcPct val="90000"/>
              </a:lnSpc>
              <a:spcAft>
                <a:spcPts val="600"/>
              </a:spcAft>
            </a:pPr>
            <a:r>
              <a:rPr lang="en-US" sz="2400" dirty="0"/>
              <a:t>It provides us with the computer security functions </a:t>
            </a:r>
          </a:p>
          <a:p>
            <a:pPr>
              <a:lnSpc>
                <a:spcPct val="90000"/>
              </a:lnSpc>
              <a:spcAft>
                <a:spcPts val="600"/>
              </a:spcAft>
            </a:pPr>
            <a:r>
              <a:rPr lang="en-US" sz="2400" dirty="0"/>
              <a:t>such as – Confidentiality, Integrity, Availability, </a:t>
            </a:r>
          </a:p>
          <a:p>
            <a:pPr>
              <a:lnSpc>
                <a:spcPct val="90000"/>
              </a:lnSpc>
              <a:spcAft>
                <a:spcPts val="600"/>
              </a:spcAft>
            </a:pPr>
            <a:r>
              <a:rPr lang="en-US" sz="2400" dirty="0"/>
              <a:t>Authenticity, Non-Repudiation and Confidentiality </a:t>
            </a:r>
          </a:p>
          <a:p>
            <a:pPr>
              <a:lnSpc>
                <a:spcPct val="90000"/>
              </a:lnSpc>
              <a:spcAft>
                <a:spcPts val="600"/>
              </a:spcAft>
            </a:pPr>
            <a:r>
              <a:rPr lang="en-US" sz="2400" dirty="0"/>
              <a:t>of user data. </a:t>
            </a:r>
          </a:p>
          <a:p>
            <a:pPr>
              <a:lnSpc>
                <a:spcPct val="90000"/>
              </a:lnSpc>
              <a:spcAft>
                <a:spcPts val="600"/>
              </a:spcAft>
            </a:pPr>
            <a:endParaRPr lang="en-US" sz="2400" dirty="0"/>
          </a:p>
          <a:p>
            <a:pPr>
              <a:lnSpc>
                <a:spcPct val="90000"/>
              </a:lnSpc>
              <a:spcAft>
                <a:spcPts val="600"/>
              </a:spcAft>
            </a:pPr>
            <a:r>
              <a:rPr lang="en-US" sz="2400" dirty="0"/>
              <a:t>It uses all – physical, technical and administrative </a:t>
            </a:r>
          </a:p>
          <a:p>
            <a:pPr>
              <a:lnSpc>
                <a:spcPct val="90000"/>
              </a:lnSpc>
              <a:spcAft>
                <a:spcPts val="600"/>
              </a:spcAft>
            </a:pPr>
            <a:r>
              <a:rPr lang="en-US" sz="2400" dirty="0"/>
              <a:t>controls to accomplish these task.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81186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Contingency Planning </a:t>
            </a:r>
          </a:p>
        </p:txBody>
      </p:sp>
      <p:pic>
        <p:nvPicPr>
          <p:cNvPr id="4" name="Picture 3"/>
          <p:cNvPicPr>
            <a:picLocks noChangeAspect="1"/>
          </p:cNvPicPr>
          <p:nvPr/>
        </p:nvPicPr>
        <p:blipFill>
          <a:blip r:embed="rId2"/>
          <a:stretch>
            <a:fillRect/>
          </a:stretch>
        </p:blipFill>
        <p:spPr>
          <a:xfrm>
            <a:off x="269240" y="1560044"/>
            <a:ext cx="4611518" cy="4934324"/>
          </a:xfrm>
          <a:prstGeom prst="rect">
            <a:avLst/>
          </a:prstGeom>
        </p:spPr>
      </p:pic>
      <p:sp>
        <p:nvSpPr>
          <p:cNvPr id="5" name="TextBox 4"/>
          <p:cNvSpPr txBox="1"/>
          <p:nvPr/>
        </p:nvSpPr>
        <p:spPr>
          <a:xfrm>
            <a:off x="5438898" y="1560044"/>
            <a:ext cx="5533901"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This includes :</a:t>
            </a:r>
          </a:p>
          <a:p>
            <a:pPr marL="342900" indent="-342900">
              <a:lnSpc>
                <a:spcPct val="90000"/>
              </a:lnSpc>
              <a:spcAft>
                <a:spcPts val="600"/>
              </a:spcAft>
              <a:buFont typeface="Arial" charset="0"/>
              <a:buChar char="•"/>
            </a:pPr>
            <a:r>
              <a:rPr lang="en-US" sz="2400" dirty="0">
                <a:gradFill>
                  <a:gsLst>
                    <a:gs pos="2917">
                      <a:schemeClr val="tx1"/>
                    </a:gs>
                    <a:gs pos="30000">
                      <a:schemeClr val="tx1"/>
                    </a:gs>
                  </a:gsLst>
                  <a:lin ang="5400000" scaled="0"/>
                </a:gradFill>
              </a:rPr>
              <a:t>Business Impact Analysis (BIA) </a:t>
            </a:r>
          </a:p>
          <a:p>
            <a:pPr marL="342900" indent="-342900">
              <a:lnSpc>
                <a:spcPct val="90000"/>
              </a:lnSpc>
              <a:spcAft>
                <a:spcPts val="600"/>
              </a:spcAft>
              <a:buFont typeface="Arial" charset="0"/>
              <a:buChar char="•"/>
            </a:pPr>
            <a:r>
              <a:rPr lang="en-US" sz="2400" dirty="0">
                <a:gradFill>
                  <a:gsLst>
                    <a:gs pos="2917">
                      <a:schemeClr val="tx1"/>
                    </a:gs>
                    <a:gs pos="30000">
                      <a:schemeClr val="tx1"/>
                    </a:gs>
                  </a:gsLst>
                  <a:lin ang="5400000" scaled="0"/>
                </a:gradFill>
              </a:rPr>
              <a:t>Incident Response Plan (IRP) </a:t>
            </a:r>
          </a:p>
          <a:p>
            <a:pPr marL="342900" indent="-342900">
              <a:lnSpc>
                <a:spcPct val="90000"/>
              </a:lnSpc>
              <a:spcAft>
                <a:spcPts val="600"/>
              </a:spcAft>
              <a:buFont typeface="Arial" charset="0"/>
              <a:buChar char="•"/>
            </a:pPr>
            <a:r>
              <a:rPr lang="en-US" sz="2400" dirty="0">
                <a:gradFill>
                  <a:gsLst>
                    <a:gs pos="2917">
                      <a:schemeClr val="tx1"/>
                    </a:gs>
                    <a:gs pos="30000">
                      <a:schemeClr val="tx1"/>
                    </a:gs>
                  </a:gsLst>
                  <a:lin ang="5400000" scaled="0"/>
                </a:gradFill>
              </a:rPr>
              <a:t>Disaster Recovery Plan (DRP) </a:t>
            </a:r>
          </a:p>
          <a:p>
            <a:pPr marL="342900" indent="-342900">
              <a:lnSpc>
                <a:spcPct val="90000"/>
              </a:lnSpc>
              <a:spcAft>
                <a:spcPts val="600"/>
              </a:spcAft>
              <a:buFont typeface="Arial" charset="0"/>
              <a:buChar char="•"/>
            </a:pPr>
            <a:r>
              <a:rPr lang="en-US" sz="2400" dirty="0">
                <a:gradFill>
                  <a:gsLst>
                    <a:gs pos="2917">
                      <a:schemeClr val="tx1"/>
                    </a:gs>
                    <a:gs pos="30000">
                      <a:schemeClr val="tx1"/>
                    </a:gs>
                  </a:gsLst>
                  <a:lin ang="5400000" scaled="0"/>
                </a:gradFill>
              </a:rPr>
              <a:t>Business Continuity Plan (BCP) </a:t>
            </a:r>
          </a:p>
          <a:p>
            <a:pPr marL="342900" indent="-342900">
              <a:lnSpc>
                <a:spcPct val="90000"/>
              </a:lnSpc>
              <a:spcAft>
                <a:spcPts val="600"/>
              </a:spcAft>
              <a:buFont typeface="Arial" charset="0"/>
              <a:buChar char="•"/>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870672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Contingency Framework </a:t>
            </a:r>
          </a:p>
        </p:txBody>
      </p:sp>
      <p:pic>
        <p:nvPicPr>
          <p:cNvPr id="6" name="Picture 5"/>
          <p:cNvPicPr>
            <a:picLocks noChangeAspect="1"/>
          </p:cNvPicPr>
          <p:nvPr/>
        </p:nvPicPr>
        <p:blipFill>
          <a:blip r:embed="rId2"/>
          <a:stretch>
            <a:fillRect/>
          </a:stretch>
        </p:blipFill>
        <p:spPr>
          <a:xfrm>
            <a:off x="1436913" y="1083352"/>
            <a:ext cx="7961828" cy="5480073"/>
          </a:xfrm>
          <a:prstGeom prst="rect">
            <a:avLst/>
          </a:prstGeom>
        </p:spPr>
      </p:pic>
    </p:spTree>
    <p:extLst>
      <p:ext uri="{BB962C8B-B14F-4D97-AF65-F5344CB8AC3E}">
        <p14:creationId xmlns:p14="http://schemas.microsoft.com/office/powerpoint/2010/main" val="1315677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8922-5A6C-482E-B260-36F66B6C6443}"/>
              </a:ext>
            </a:extLst>
          </p:cNvPr>
          <p:cNvSpPr>
            <a:spLocks noGrp="1"/>
          </p:cNvSpPr>
          <p:nvPr>
            <p:ph type="title"/>
          </p:nvPr>
        </p:nvSpPr>
        <p:spPr/>
        <p:txBody>
          <a:bodyPr/>
          <a:lstStyle/>
          <a:p>
            <a:r>
              <a:rPr lang="en-US" dirty="0"/>
              <a:t>Strategy Roadmap for 3 Years</a:t>
            </a:r>
          </a:p>
        </p:txBody>
      </p:sp>
      <p:sp>
        <p:nvSpPr>
          <p:cNvPr id="3" name="Text Placeholder 2">
            <a:extLst>
              <a:ext uri="{FF2B5EF4-FFF2-40B4-BE49-F238E27FC236}">
                <a16:creationId xmlns:a16="http://schemas.microsoft.com/office/drawing/2014/main" id="{3EABA92D-B9E0-43EF-851F-C78D519BBDB5}"/>
              </a:ext>
            </a:extLst>
          </p:cNvPr>
          <p:cNvSpPr>
            <a:spLocks noGrp="1"/>
          </p:cNvSpPr>
          <p:nvPr>
            <p:ph type="body" sz="quarter" idx="10"/>
          </p:nvPr>
        </p:nvSpPr>
        <p:spPr>
          <a:xfrm>
            <a:off x="269239" y="1189177"/>
            <a:ext cx="11653523" cy="5450788"/>
          </a:xfrm>
        </p:spPr>
        <p:txBody>
          <a:bodyPr/>
          <a:lstStyle/>
          <a:p>
            <a:pPr marL="571500" indent="-571500">
              <a:buFont typeface="Arial" panose="020B0604020202020204" pitchFamily="34" charset="0"/>
              <a:buChar char="•"/>
            </a:pPr>
            <a:r>
              <a:rPr lang="en-US" dirty="0"/>
              <a:t>International Expansion in 10 Countries by 2020</a:t>
            </a:r>
          </a:p>
          <a:p>
            <a:pPr marL="571500" indent="-571500">
              <a:buFont typeface="Arial" panose="020B0604020202020204" pitchFamily="34" charset="0"/>
              <a:buChar char="•"/>
            </a:pPr>
            <a:r>
              <a:rPr lang="en-US" dirty="0"/>
              <a:t>Global Compliance (E.g. GDPR)</a:t>
            </a:r>
          </a:p>
          <a:p>
            <a:pPr marL="571500" indent="-571500">
              <a:buFont typeface="Arial" panose="020B0604020202020204" pitchFamily="34" charset="0"/>
              <a:buChar char="•"/>
            </a:pPr>
            <a:r>
              <a:rPr lang="en-US" dirty="0"/>
              <a:t>Migrate 80-90% IT Infrastructure to Cloud by 2020</a:t>
            </a:r>
          </a:p>
          <a:p>
            <a:pPr marL="571500" indent="-571500">
              <a:buFont typeface="Arial" panose="020B0604020202020204" pitchFamily="34" charset="0"/>
              <a:buChar char="•"/>
            </a:pPr>
            <a:r>
              <a:rPr lang="en-US" dirty="0"/>
              <a:t>Monitor, Prevent &amp; Detect new &amp; existing Threats </a:t>
            </a:r>
            <a:r>
              <a:rPr lang="en-US" sz="3200" i="1" dirty="0"/>
              <a:t>E.g. Ransomware - What if celebrity database gets attacked?? </a:t>
            </a:r>
          </a:p>
          <a:p>
            <a:r>
              <a:rPr lang="en-US" sz="3200" i="1" dirty="0"/>
              <a:t>     Just-In Time Access – MS-SIS Infrastructure</a:t>
            </a:r>
          </a:p>
          <a:p>
            <a:r>
              <a:rPr lang="en-US" sz="3200" i="1" dirty="0"/>
              <a:t>     Just-Enough Access – MS-SIS Infrastructure</a:t>
            </a:r>
          </a:p>
          <a:p>
            <a:pPr marL="571500" indent="-571500">
              <a:buFont typeface="Arial" panose="020B0604020202020204" pitchFamily="34" charset="0"/>
              <a:buChar char="•"/>
            </a:pPr>
            <a:r>
              <a:rPr lang="en-US" dirty="0"/>
              <a:t>Next-Gen Development Platform for MS-SIS </a:t>
            </a:r>
          </a:p>
          <a:p>
            <a:r>
              <a:rPr lang="en-US" sz="3200" dirty="0"/>
              <a:t>     </a:t>
            </a:r>
            <a:r>
              <a:rPr lang="en-US" sz="3200" i="1" dirty="0"/>
              <a:t>E.g. Containers, </a:t>
            </a:r>
            <a:r>
              <a:rPr lang="en-US" sz="3200" i="1" dirty="0" err="1"/>
              <a:t>BlockChain</a:t>
            </a:r>
            <a:r>
              <a:rPr lang="en-US" sz="3200" i="1" dirty="0"/>
              <a:t>, </a:t>
            </a:r>
            <a:r>
              <a:rPr lang="en-US" sz="3200" i="1" dirty="0" err="1"/>
              <a:t>HoloLense</a:t>
            </a:r>
            <a:r>
              <a:rPr lang="en-US" sz="3200" i="1" dirty="0"/>
              <a:t>, .NET STANDARD</a:t>
            </a:r>
          </a:p>
        </p:txBody>
      </p:sp>
    </p:spTree>
    <p:extLst>
      <p:ext uri="{BB962C8B-B14F-4D97-AF65-F5344CB8AC3E}">
        <p14:creationId xmlns:p14="http://schemas.microsoft.com/office/powerpoint/2010/main" val="5507779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6836-6705-47DA-91DB-C3CF7F7DFA60}"/>
              </a:ext>
            </a:extLst>
          </p:cNvPr>
          <p:cNvSpPr>
            <a:spLocks noGrp="1"/>
          </p:cNvSpPr>
          <p:nvPr>
            <p:ph type="title"/>
          </p:nvPr>
        </p:nvSpPr>
        <p:spPr>
          <a:xfrm>
            <a:off x="269302" y="1646860"/>
            <a:ext cx="8964185" cy="3403122"/>
          </a:xfrm>
        </p:spPr>
        <p:txBody>
          <a:bodyPr/>
          <a:lstStyle/>
          <a:p>
            <a:r>
              <a:rPr lang="en-US" dirty="0"/>
              <a:t>Q&amp;A</a:t>
            </a:r>
            <a:br>
              <a:rPr lang="en-US" dirty="0"/>
            </a:br>
            <a:br>
              <a:rPr lang="en-US" dirty="0"/>
            </a:br>
            <a:r>
              <a:rPr lang="en-US" dirty="0"/>
              <a:t>THANK YOU</a:t>
            </a:r>
          </a:p>
        </p:txBody>
      </p:sp>
    </p:spTree>
    <p:extLst>
      <p:ext uri="{BB962C8B-B14F-4D97-AF65-F5344CB8AC3E}">
        <p14:creationId xmlns:p14="http://schemas.microsoft.com/office/powerpoint/2010/main" val="137784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bwMode="auto">
          <a:xfrm>
            <a:off x="1179062" y="3989508"/>
            <a:ext cx="709112" cy="721726"/>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0" name="Oval 9"/>
          <p:cNvSpPr/>
          <p:nvPr/>
        </p:nvSpPr>
        <p:spPr bwMode="auto">
          <a:xfrm>
            <a:off x="6067558" y="4191635"/>
            <a:ext cx="709112" cy="721726"/>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1" name="Oval 10"/>
          <p:cNvSpPr/>
          <p:nvPr/>
        </p:nvSpPr>
        <p:spPr bwMode="auto">
          <a:xfrm>
            <a:off x="10842223" y="3022860"/>
            <a:ext cx="709112" cy="721726"/>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2" name="Oval 11"/>
          <p:cNvSpPr/>
          <p:nvPr/>
        </p:nvSpPr>
        <p:spPr bwMode="auto">
          <a:xfrm>
            <a:off x="4200279" y="3789641"/>
            <a:ext cx="709112" cy="721726"/>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13" name="Group 12"/>
          <p:cNvGrpSpPr/>
          <p:nvPr/>
        </p:nvGrpSpPr>
        <p:grpSpPr>
          <a:xfrm>
            <a:off x="7238769" y="3127221"/>
            <a:ext cx="3678155" cy="3028647"/>
            <a:chOff x="3200239" y="1390727"/>
            <a:chExt cx="3751910" cy="5105400"/>
          </a:xfrm>
        </p:grpSpPr>
        <p:sp>
          <p:nvSpPr>
            <p:cNvPr id="14" name="Rectangle 13"/>
            <p:cNvSpPr/>
            <p:nvPr/>
          </p:nvSpPr>
          <p:spPr bwMode="auto">
            <a:xfrm>
              <a:off x="3200239" y="1390727"/>
              <a:ext cx="3233876" cy="5105400"/>
            </a:xfrm>
            <a:prstGeom prst="rect">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Cloud Subscription</a:t>
              </a:r>
            </a:p>
          </p:txBody>
        </p:sp>
        <p:grpSp>
          <p:nvGrpSpPr>
            <p:cNvPr id="15" name="Group 14"/>
            <p:cNvGrpSpPr/>
            <p:nvPr/>
          </p:nvGrpSpPr>
          <p:grpSpPr>
            <a:xfrm flipH="1">
              <a:off x="6418749" y="1574989"/>
              <a:ext cx="533400" cy="152400"/>
              <a:chOff x="1493837" y="2506662"/>
              <a:chExt cx="533400" cy="152400"/>
            </a:xfrm>
          </p:grpSpPr>
          <p:cxnSp>
            <p:nvCxnSpPr>
              <p:cNvPr id="16" name="Straight Connector 15"/>
              <p:cNvCxnSpPr/>
              <p:nvPr/>
            </p:nvCxnSpPr>
            <p:spPr>
              <a:xfrm flipH="1">
                <a:off x="1646237" y="2582862"/>
                <a:ext cx="381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bwMode="auto">
              <a:xfrm>
                <a:off x="1493837" y="2506662"/>
                <a:ext cx="152400" cy="152400"/>
              </a:xfrm>
              <a:prstGeom prst="ellipse">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sp>
        <p:nvSpPr>
          <p:cNvPr id="18" name="Rectangle 17"/>
          <p:cNvSpPr/>
          <p:nvPr/>
        </p:nvSpPr>
        <p:spPr bwMode="auto">
          <a:xfrm>
            <a:off x="7251339" y="3683297"/>
            <a:ext cx="3148457" cy="2162167"/>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Container (Resource Group)</a:t>
            </a:r>
          </a:p>
        </p:txBody>
      </p:sp>
      <p:grpSp>
        <p:nvGrpSpPr>
          <p:cNvPr id="20" name="Group 19"/>
          <p:cNvGrpSpPr/>
          <p:nvPr/>
        </p:nvGrpSpPr>
        <p:grpSpPr>
          <a:xfrm>
            <a:off x="6686442" y="4290813"/>
            <a:ext cx="3219363" cy="522914"/>
            <a:chOff x="2636837" y="2577652"/>
            <a:chExt cx="2941983" cy="533400"/>
          </a:xfrm>
        </p:grpSpPr>
        <p:sp>
          <p:nvSpPr>
            <p:cNvPr id="21" name="Rectangle 20"/>
            <p:cNvSpPr/>
            <p:nvPr/>
          </p:nvSpPr>
          <p:spPr bwMode="auto">
            <a:xfrm>
              <a:off x="3177555" y="2577652"/>
              <a:ext cx="2401265" cy="5334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22" name="Group 21"/>
            <p:cNvGrpSpPr/>
            <p:nvPr/>
          </p:nvGrpSpPr>
          <p:grpSpPr>
            <a:xfrm flipH="1">
              <a:off x="2636837" y="2775143"/>
              <a:ext cx="533400" cy="152400"/>
              <a:chOff x="5303837" y="2201862"/>
              <a:chExt cx="533400" cy="152400"/>
            </a:xfrm>
            <a:solidFill>
              <a:schemeClr val="accent2">
                <a:lumMod val="75000"/>
              </a:schemeClr>
            </a:solidFill>
          </p:grpSpPr>
          <p:cxnSp>
            <p:nvCxnSpPr>
              <p:cNvPr id="23" name="Straight Connector 22"/>
              <p:cNvCxnSpPr/>
              <p:nvPr/>
            </p:nvCxnSpPr>
            <p:spPr>
              <a:xfrm flipH="1">
                <a:off x="5303837" y="2278062"/>
                <a:ext cx="381000" cy="0"/>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5684837" y="2201862"/>
                <a:ext cx="152400" cy="15240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cxnSp>
        <p:nvCxnSpPr>
          <p:cNvPr id="26" name="Straight Arrow Connector 25"/>
          <p:cNvCxnSpPr>
            <a:cxnSpLocks/>
          </p:cNvCxnSpPr>
          <p:nvPr/>
        </p:nvCxnSpPr>
        <p:spPr>
          <a:xfrm>
            <a:off x="3071831" y="4552270"/>
            <a:ext cx="3064161" cy="0"/>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 name="Flowchart: Magnetic Disk 27"/>
          <p:cNvSpPr/>
          <p:nvPr/>
        </p:nvSpPr>
        <p:spPr bwMode="auto">
          <a:xfrm>
            <a:off x="7897996" y="4339996"/>
            <a:ext cx="1113419" cy="414442"/>
          </a:xfrm>
          <a:prstGeom prst="flowChartMagneticDisk">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29" name="Group 28"/>
          <p:cNvGrpSpPr/>
          <p:nvPr/>
        </p:nvGrpSpPr>
        <p:grpSpPr>
          <a:xfrm>
            <a:off x="2090718" y="4186110"/>
            <a:ext cx="1337968" cy="1392611"/>
            <a:chOff x="488685" y="2462301"/>
            <a:chExt cx="1364797" cy="1420536"/>
          </a:xfrm>
        </p:grpSpPr>
        <p:grpSp>
          <p:nvGrpSpPr>
            <p:cNvPr id="30" name="Group 29"/>
            <p:cNvGrpSpPr/>
            <p:nvPr/>
          </p:nvGrpSpPr>
          <p:grpSpPr>
            <a:xfrm>
              <a:off x="488685" y="2462301"/>
              <a:ext cx="1364797" cy="1420536"/>
              <a:chOff x="213235" y="2545088"/>
              <a:chExt cx="1364797" cy="1420536"/>
            </a:xfrm>
          </p:grpSpPr>
          <p:sp>
            <p:nvSpPr>
              <p:cNvPr id="32" name="Freeform 276"/>
              <p:cNvSpPr>
                <a:spLocks noEditPoints="1"/>
              </p:cNvSpPr>
              <p:nvPr/>
            </p:nvSpPr>
            <p:spPr bwMode="auto">
              <a:xfrm>
                <a:off x="471886" y="2545088"/>
                <a:ext cx="847499" cy="725971"/>
              </a:xfrm>
              <a:custGeom>
                <a:avLst/>
                <a:gdLst>
                  <a:gd name="T0" fmla="*/ 0 w 265"/>
                  <a:gd name="T1" fmla="*/ 227 h 227"/>
                  <a:gd name="T2" fmla="*/ 265 w 265"/>
                  <a:gd name="T3" fmla="*/ 227 h 227"/>
                  <a:gd name="T4" fmla="*/ 265 w 265"/>
                  <a:gd name="T5" fmla="*/ 0 h 227"/>
                  <a:gd name="T6" fmla="*/ 0 w 265"/>
                  <a:gd name="T7" fmla="*/ 0 h 227"/>
                  <a:gd name="T8" fmla="*/ 0 w 265"/>
                  <a:gd name="T9" fmla="*/ 227 h 227"/>
                  <a:gd name="T10" fmla="*/ 19 w 265"/>
                  <a:gd name="T11" fmla="*/ 19 h 227"/>
                  <a:gd name="T12" fmla="*/ 246 w 265"/>
                  <a:gd name="T13" fmla="*/ 19 h 227"/>
                  <a:gd name="T14" fmla="*/ 246 w 265"/>
                  <a:gd name="T15" fmla="*/ 57 h 227"/>
                  <a:gd name="T16" fmla="*/ 19 w 265"/>
                  <a:gd name="T17" fmla="*/ 57 h 227"/>
                  <a:gd name="T18" fmla="*/ 19 w 265"/>
                  <a:gd name="T19" fmla="*/ 19 h 227"/>
                  <a:gd name="T20" fmla="*/ 19 w 265"/>
                  <a:gd name="T21" fmla="*/ 76 h 227"/>
                  <a:gd name="T22" fmla="*/ 246 w 265"/>
                  <a:gd name="T23" fmla="*/ 76 h 227"/>
                  <a:gd name="T24" fmla="*/ 246 w 265"/>
                  <a:gd name="T25" fmla="*/ 208 h 227"/>
                  <a:gd name="T26" fmla="*/ 19 w 265"/>
                  <a:gd name="T27" fmla="*/ 208 h 227"/>
                  <a:gd name="T28" fmla="*/ 19 w 265"/>
                  <a:gd name="T29"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227">
                    <a:moveTo>
                      <a:pt x="0" y="227"/>
                    </a:moveTo>
                    <a:lnTo>
                      <a:pt x="265" y="227"/>
                    </a:lnTo>
                    <a:lnTo>
                      <a:pt x="265" y="0"/>
                    </a:lnTo>
                    <a:lnTo>
                      <a:pt x="0" y="0"/>
                    </a:lnTo>
                    <a:lnTo>
                      <a:pt x="0" y="227"/>
                    </a:lnTo>
                    <a:close/>
                    <a:moveTo>
                      <a:pt x="19" y="19"/>
                    </a:moveTo>
                    <a:lnTo>
                      <a:pt x="246" y="19"/>
                    </a:lnTo>
                    <a:lnTo>
                      <a:pt x="246" y="57"/>
                    </a:lnTo>
                    <a:lnTo>
                      <a:pt x="19" y="57"/>
                    </a:lnTo>
                    <a:lnTo>
                      <a:pt x="19" y="19"/>
                    </a:lnTo>
                    <a:close/>
                    <a:moveTo>
                      <a:pt x="19" y="76"/>
                    </a:moveTo>
                    <a:lnTo>
                      <a:pt x="246" y="76"/>
                    </a:lnTo>
                    <a:lnTo>
                      <a:pt x="246" y="208"/>
                    </a:lnTo>
                    <a:lnTo>
                      <a:pt x="19" y="208"/>
                    </a:lnTo>
                    <a:lnTo>
                      <a:pt x="19" y="76"/>
                    </a:ln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33" name="TextBox 32"/>
              <p:cNvSpPr txBox="1"/>
              <p:nvPr/>
            </p:nvSpPr>
            <p:spPr>
              <a:xfrm>
                <a:off x="213235" y="3171560"/>
                <a:ext cx="1364797" cy="794064"/>
              </a:xfrm>
              <a:prstGeom prst="rect">
                <a:avLst/>
              </a:prstGeom>
              <a:noFill/>
            </p:spPr>
            <p:txBody>
              <a:bodyPr wrap="none" lIns="179285" tIns="143428" rIns="179285" bIns="143428" rtlCol="0">
                <a:spAutoFit/>
              </a:bodyPr>
              <a:lstStyle/>
              <a:p>
                <a:pPr algn="ctr" defTabSz="896386">
                  <a:lnSpc>
                    <a:spcPct val="90000"/>
                  </a:lnSpc>
                  <a:defRPr/>
                </a:pPr>
                <a:r>
                  <a:rPr lang="en-US" sz="1765" kern="0" dirty="0">
                    <a:gradFill>
                      <a:gsLst>
                        <a:gs pos="2917">
                          <a:srgbClr val="505050"/>
                        </a:gs>
                        <a:gs pos="30000">
                          <a:srgbClr val="505050"/>
                        </a:gs>
                      </a:gsLst>
                      <a:lin ang="5400000" scaled="0"/>
                    </a:gradFill>
                    <a:latin typeface="Segoe UI"/>
                  </a:rPr>
                  <a:t>MC Client</a:t>
                </a:r>
              </a:p>
              <a:p>
                <a:pPr algn="ctr" defTabSz="896386">
                  <a:lnSpc>
                    <a:spcPct val="90000"/>
                  </a:lnSpc>
                  <a:defRPr/>
                </a:pPr>
                <a:r>
                  <a:rPr lang="en-US" sz="1765" kern="0" dirty="0">
                    <a:gradFill>
                      <a:gsLst>
                        <a:gs pos="2917">
                          <a:srgbClr val="505050"/>
                        </a:gs>
                        <a:gs pos="30000">
                          <a:srgbClr val="505050"/>
                        </a:gs>
                      </a:gsLst>
                      <a:lin ang="5400000" scaled="0"/>
                    </a:gradFill>
                    <a:latin typeface="Segoe UI"/>
                  </a:rPr>
                  <a:t>App</a:t>
                </a:r>
              </a:p>
            </p:txBody>
          </p:sp>
        </p:grpSp>
        <p:sp>
          <p:nvSpPr>
            <p:cNvPr id="31" name="Freeform 84"/>
            <p:cNvSpPr>
              <a:spLocks noChangeAspect="1" noEditPoints="1"/>
            </p:cNvSpPr>
            <p:nvPr/>
          </p:nvSpPr>
          <p:spPr bwMode="auto">
            <a:xfrm>
              <a:off x="966107" y="2685956"/>
              <a:ext cx="451530" cy="445562"/>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4" name="Group 33"/>
          <p:cNvGrpSpPr/>
          <p:nvPr/>
        </p:nvGrpSpPr>
        <p:grpSpPr>
          <a:xfrm>
            <a:off x="10318210" y="3162960"/>
            <a:ext cx="1741023" cy="1110083"/>
            <a:chOff x="10142037" y="1427184"/>
            <a:chExt cx="1775934" cy="1132342"/>
          </a:xfrm>
        </p:grpSpPr>
        <p:sp>
          <p:nvSpPr>
            <p:cNvPr id="35" name="Freeform 144"/>
            <p:cNvSpPr>
              <a:spLocks noEditPoints="1"/>
            </p:cNvSpPr>
            <p:nvPr/>
          </p:nvSpPr>
          <p:spPr bwMode="auto">
            <a:xfrm>
              <a:off x="10806112" y="1427184"/>
              <a:ext cx="471200" cy="51422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TextBox 35"/>
            <p:cNvSpPr txBox="1"/>
            <p:nvPr/>
          </p:nvSpPr>
          <p:spPr>
            <a:xfrm>
              <a:off x="10142037" y="1820862"/>
              <a:ext cx="1775934" cy="738664"/>
            </a:xfrm>
            <a:prstGeom prst="rect">
              <a:avLst/>
            </a:prstGeom>
            <a:noFill/>
          </p:spPr>
          <p:txBody>
            <a:bodyPr wrap="none" lIns="179285" tIns="143428" rIns="179285" bIns="143428" rtlCol="0">
              <a:spAutoFit/>
            </a:bodyPr>
            <a:lstStyle/>
            <a:p>
              <a:pPr algn="ctr" defTabSz="896386">
                <a:lnSpc>
                  <a:spcPct val="90000"/>
                </a:lnSpc>
                <a:defRPr/>
              </a:pPr>
              <a:r>
                <a:rPr lang="en-US" sz="1568" b="1" kern="0" dirty="0">
                  <a:gradFill>
                    <a:gsLst>
                      <a:gs pos="2917">
                        <a:srgbClr val="505050"/>
                      </a:gs>
                      <a:gs pos="30000">
                        <a:srgbClr val="505050"/>
                      </a:gs>
                    </a:gsLst>
                    <a:lin ang="5400000" scaled="0"/>
                  </a:gradFill>
                  <a:latin typeface="Segoe UI"/>
                </a:rPr>
                <a:t>Management</a:t>
              </a:r>
            </a:p>
            <a:p>
              <a:pPr algn="ctr" defTabSz="896386">
                <a:lnSpc>
                  <a:spcPct val="90000"/>
                </a:lnSpc>
                <a:defRPr/>
              </a:pPr>
              <a:r>
                <a:rPr lang="en-US" sz="1568" b="1" kern="0" dirty="0">
                  <a:gradFill>
                    <a:gsLst>
                      <a:gs pos="2917">
                        <a:srgbClr val="505050"/>
                      </a:gs>
                      <a:gs pos="30000">
                        <a:srgbClr val="505050"/>
                      </a:gs>
                    </a:gsLst>
                    <a:lin ang="5400000" scaled="0"/>
                  </a:gradFill>
                  <a:latin typeface="Segoe UI"/>
                </a:rPr>
                <a:t>Access Control</a:t>
              </a:r>
            </a:p>
          </p:txBody>
        </p:sp>
      </p:grpSp>
      <p:grpSp>
        <p:nvGrpSpPr>
          <p:cNvPr id="37" name="Group 36"/>
          <p:cNvGrpSpPr/>
          <p:nvPr/>
        </p:nvGrpSpPr>
        <p:grpSpPr>
          <a:xfrm>
            <a:off x="5866838" y="4332579"/>
            <a:ext cx="1068425" cy="1381222"/>
            <a:chOff x="5601405" y="2620256"/>
            <a:chExt cx="1089849" cy="1408918"/>
          </a:xfrm>
        </p:grpSpPr>
        <p:sp>
          <p:nvSpPr>
            <p:cNvPr id="38" name="Freeform 144"/>
            <p:cNvSpPr>
              <a:spLocks noEditPoints="1"/>
            </p:cNvSpPr>
            <p:nvPr/>
          </p:nvSpPr>
          <p:spPr bwMode="auto">
            <a:xfrm>
              <a:off x="5932517" y="2620256"/>
              <a:ext cx="471200" cy="51422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TextBox 38"/>
            <p:cNvSpPr txBox="1"/>
            <p:nvPr/>
          </p:nvSpPr>
          <p:spPr>
            <a:xfrm>
              <a:off x="5601405" y="3068911"/>
              <a:ext cx="1089849" cy="960263"/>
            </a:xfrm>
            <a:prstGeom prst="rect">
              <a:avLst/>
            </a:prstGeom>
            <a:noFill/>
          </p:spPr>
          <p:txBody>
            <a:bodyPr wrap="none" lIns="179285" tIns="143428" rIns="179285" bIns="143428" rtlCol="0">
              <a:spAutoFit/>
            </a:bodyPr>
            <a:lstStyle/>
            <a:p>
              <a:pPr algn="ctr" defTabSz="896386">
                <a:lnSpc>
                  <a:spcPct val="90000"/>
                </a:lnSpc>
                <a:defRPr/>
              </a:pPr>
              <a:r>
                <a:rPr lang="en-US" sz="1568" b="1" kern="0" dirty="0">
                  <a:gradFill>
                    <a:gsLst>
                      <a:gs pos="2917">
                        <a:srgbClr val="505050"/>
                      </a:gs>
                      <a:gs pos="30000">
                        <a:srgbClr val="505050"/>
                      </a:gs>
                    </a:gsLst>
                    <a:lin ang="5400000" scaled="0"/>
                  </a:gradFill>
                  <a:latin typeface="Segoe UI"/>
                </a:rPr>
                <a:t>Data</a:t>
              </a:r>
            </a:p>
            <a:p>
              <a:pPr algn="ctr" defTabSz="896386">
                <a:lnSpc>
                  <a:spcPct val="90000"/>
                </a:lnSpc>
                <a:defRPr/>
              </a:pPr>
              <a:r>
                <a:rPr lang="en-US" sz="1568" b="1" kern="0" dirty="0">
                  <a:gradFill>
                    <a:gsLst>
                      <a:gs pos="2917">
                        <a:srgbClr val="505050"/>
                      </a:gs>
                      <a:gs pos="30000">
                        <a:srgbClr val="505050"/>
                      </a:gs>
                    </a:gsLst>
                    <a:lin ang="5400000" scaled="0"/>
                  </a:gradFill>
                  <a:latin typeface="Segoe UI"/>
                </a:rPr>
                <a:t>Access</a:t>
              </a:r>
            </a:p>
            <a:p>
              <a:pPr algn="ctr" defTabSz="896386">
                <a:lnSpc>
                  <a:spcPct val="90000"/>
                </a:lnSpc>
                <a:defRPr/>
              </a:pPr>
              <a:r>
                <a:rPr lang="en-US" sz="1568" b="1" kern="0" dirty="0">
                  <a:gradFill>
                    <a:gsLst>
                      <a:gs pos="2917">
                        <a:srgbClr val="505050"/>
                      </a:gs>
                      <a:gs pos="30000">
                        <a:srgbClr val="505050"/>
                      </a:gs>
                    </a:gsLst>
                    <a:lin ang="5400000" scaled="0"/>
                  </a:gradFill>
                  <a:latin typeface="Segoe UI"/>
                </a:rPr>
                <a:t>Control</a:t>
              </a:r>
            </a:p>
          </p:txBody>
        </p:sp>
      </p:grpSp>
      <p:grpSp>
        <p:nvGrpSpPr>
          <p:cNvPr id="50" name="Group 49"/>
          <p:cNvGrpSpPr/>
          <p:nvPr/>
        </p:nvGrpSpPr>
        <p:grpSpPr>
          <a:xfrm>
            <a:off x="3375905" y="3826170"/>
            <a:ext cx="2357867" cy="1382395"/>
            <a:chOff x="3060524" y="2103692"/>
            <a:chExt cx="2405147" cy="1410115"/>
          </a:xfrm>
        </p:grpSpPr>
        <p:sp>
          <p:nvSpPr>
            <p:cNvPr id="51" name="Freeform 220"/>
            <p:cNvSpPr>
              <a:spLocks noEditPoints="1"/>
            </p:cNvSpPr>
            <p:nvPr/>
          </p:nvSpPr>
          <p:spPr bwMode="auto">
            <a:xfrm>
              <a:off x="4032444" y="2103692"/>
              <a:ext cx="471913" cy="661677"/>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16 w 80"/>
                <a:gd name="T23" fmla="*/ 32 h 112"/>
                <a:gd name="T24" fmla="*/ 40 w 80"/>
                <a:gd name="T25" fmla="*/ 8 h 112"/>
                <a:gd name="T26" fmla="*/ 64 w 80"/>
                <a:gd name="T27" fmla="*/ 32 h 112"/>
                <a:gd name="T28" fmla="*/ 64 w 80"/>
                <a:gd name="T29" fmla="*/ 40 h 112"/>
                <a:gd name="T30" fmla="*/ 40 w 80"/>
                <a:gd name="T31" fmla="*/ 32 h 112"/>
                <a:gd name="T32" fmla="*/ 16 w 80"/>
                <a:gd name="T33" fmla="*/ 40 h 112"/>
                <a:gd name="T34" fmla="*/ 16 w 80"/>
                <a:gd name="T35" fmla="*/ 32 h 112"/>
                <a:gd name="T36" fmla="*/ 40 w 80"/>
                <a:gd name="T37" fmla="*/ 104 h 112"/>
                <a:gd name="T38" fmla="*/ 8 w 80"/>
                <a:gd name="T39" fmla="*/ 72 h 112"/>
                <a:gd name="T40" fmla="*/ 40 w 80"/>
                <a:gd name="T41" fmla="*/ 40 h 112"/>
                <a:gd name="T42" fmla="*/ 72 w 80"/>
                <a:gd name="T43" fmla="*/ 72 h 112"/>
                <a:gd name="T44" fmla="*/ 40 w 80"/>
                <a:gd name="T45" fmla="*/ 104 h 112"/>
                <a:gd name="T46" fmla="*/ 48 w 80"/>
                <a:gd name="T47" fmla="*/ 68 h 112"/>
                <a:gd name="T48" fmla="*/ 44 w 80"/>
                <a:gd name="T49" fmla="*/ 75 h 112"/>
                <a:gd name="T50" fmla="*/ 44 w 80"/>
                <a:gd name="T51" fmla="*/ 88 h 112"/>
                <a:gd name="T52" fmla="*/ 36 w 80"/>
                <a:gd name="T53" fmla="*/ 88 h 112"/>
                <a:gd name="T54" fmla="*/ 36 w 80"/>
                <a:gd name="T55" fmla="*/ 75 h 112"/>
                <a:gd name="T56" fmla="*/ 32 w 80"/>
                <a:gd name="T57" fmla="*/ 68 h 112"/>
                <a:gd name="T58" fmla="*/ 40 w 80"/>
                <a:gd name="T59" fmla="*/ 60 h 112"/>
                <a:gd name="T60" fmla="*/ 48 w 80"/>
                <a:gd name="T6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4"/>
                    <a:pt x="0" y="63"/>
                    <a:pt x="0" y="72"/>
                  </a:cubicBezTo>
                  <a:cubicBezTo>
                    <a:pt x="0" y="94"/>
                    <a:pt x="18" y="112"/>
                    <a:pt x="40" y="112"/>
                  </a:cubicBezTo>
                  <a:cubicBezTo>
                    <a:pt x="62" y="112"/>
                    <a:pt x="80" y="94"/>
                    <a:pt x="80" y="72"/>
                  </a:cubicBezTo>
                  <a:cubicBezTo>
                    <a:pt x="80" y="63"/>
                    <a:pt x="77" y="54"/>
                    <a:pt x="72" y="48"/>
                  </a:cubicBezTo>
                  <a:close/>
                  <a:moveTo>
                    <a:pt x="16" y="32"/>
                  </a:moveTo>
                  <a:cubicBezTo>
                    <a:pt x="16" y="18"/>
                    <a:pt x="27" y="8"/>
                    <a:pt x="40" y="8"/>
                  </a:cubicBezTo>
                  <a:cubicBezTo>
                    <a:pt x="53" y="8"/>
                    <a:pt x="64" y="18"/>
                    <a:pt x="64" y="32"/>
                  </a:cubicBezTo>
                  <a:cubicBezTo>
                    <a:pt x="64" y="40"/>
                    <a:pt x="64" y="40"/>
                    <a:pt x="64" y="40"/>
                  </a:cubicBezTo>
                  <a:cubicBezTo>
                    <a:pt x="57" y="35"/>
                    <a:pt x="49" y="32"/>
                    <a:pt x="40" y="32"/>
                  </a:cubicBezTo>
                  <a:cubicBezTo>
                    <a:pt x="31" y="32"/>
                    <a:pt x="23" y="35"/>
                    <a:pt x="16" y="40"/>
                  </a:cubicBezTo>
                  <a:lnTo>
                    <a:pt x="16" y="32"/>
                  </a:lnTo>
                  <a:close/>
                  <a:moveTo>
                    <a:pt x="40" y="104"/>
                  </a:moveTo>
                  <a:cubicBezTo>
                    <a:pt x="22" y="104"/>
                    <a:pt x="8" y="89"/>
                    <a:pt x="8" y="72"/>
                  </a:cubicBezTo>
                  <a:cubicBezTo>
                    <a:pt x="8" y="54"/>
                    <a:pt x="22" y="40"/>
                    <a:pt x="40" y="40"/>
                  </a:cubicBezTo>
                  <a:cubicBezTo>
                    <a:pt x="58" y="40"/>
                    <a:pt x="72" y="54"/>
                    <a:pt x="72" y="72"/>
                  </a:cubicBezTo>
                  <a:cubicBezTo>
                    <a:pt x="72" y="89"/>
                    <a:pt x="58" y="104"/>
                    <a:pt x="40" y="104"/>
                  </a:cubicBezTo>
                  <a:close/>
                  <a:moveTo>
                    <a:pt x="48" y="68"/>
                  </a:moveTo>
                  <a:cubicBezTo>
                    <a:pt x="48" y="71"/>
                    <a:pt x="46" y="73"/>
                    <a:pt x="44" y="75"/>
                  </a:cubicBezTo>
                  <a:cubicBezTo>
                    <a:pt x="44" y="88"/>
                    <a:pt x="44" y="88"/>
                    <a:pt x="44" y="88"/>
                  </a:cubicBezTo>
                  <a:cubicBezTo>
                    <a:pt x="36" y="88"/>
                    <a:pt x="36" y="88"/>
                    <a:pt x="36" y="88"/>
                  </a:cubicBezTo>
                  <a:cubicBezTo>
                    <a:pt x="36" y="75"/>
                    <a:pt x="36" y="75"/>
                    <a:pt x="36" y="75"/>
                  </a:cubicBezTo>
                  <a:cubicBezTo>
                    <a:pt x="34" y="73"/>
                    <a:pt x="32" y="71"/>
                    <a:pt x="32" y="68"/>
                  </a:cubicBezTo>
                  <a:cubicBezTo>
                    <a:pt x="32" y="63"/>
                    <a:pt x="36" y="60"/>
                    <a:pt x="40" y="60"/>
                  </a:cubicBezTo>
                  <a:cubicBezTo>
                    <a:pt x="45" y="60"/>
                    <a:pt x="48" y="63"/>
                    <a:pt x="48" y="6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TextBox 51"/>
            <p:cNvSpPr txBox="1"/>
            <p:nvPr/>
          </p:nvSpPr>
          <p:spPr>
            <a:xfrm>
              <a:off x="3060524" y="2775143"/>
              <a:ext cx="2405147" cy="738664"/>
            </a:xfrm>
            <a:prstGeom prst="rect">
              <a:avLst/>
            </a:prstGeom>
            <a:noFill/>
          </p:spPr>
          <p:txBody>
            <a:bodyPr wrap="none" lIns="179285" tIns="143428" rIns="179285" bIns="143428" rtlCol="0">
              <a:spAutoFit/>
            </a:bodyPr>
            <a:lstStyle/>
            <a:p>
              <a:pPr algn="ctr" defTabSz="896386">
                <a:lnSpc>
                  <a:spcPct val="90000"/>
                </a:lnSpc>
                <a:defRPr/>
              </a:pPr>
              <a:r>
                <a:rPr lang="en-US" sz="1568" b="1" kern="0" dirty="0">
                  <a:gradFill>
                    <a:gsLst>
                      <a:gs pos="2917">
                        <a:srgbClr val="505050"/>
                      </a:gs>
                      <a:gs pos="30000">
                        <a:srgbClr val="505050"/>
                      </a:gs>
                    </a:gsLst>
                    <a:lin ang="5400000" scaled="0"/>
                  </a:gradFill>
                  <a:latin typeface="Segoe UI"/>
                </a:rPr>
                <a:t>Encryption</a:t>
              </a:r>
            </a:p>
            <a:p>
              <a:pPr algn="ctr" defTabSz="896386">
                <a:lnSpc>
                  <a:spcPct val="90000"/>
                </a:lnSpc>
                <a:defRPr/>
              </a:pPr>
              <a:r>
                <a:rPr lang="en-US" sz="1568" b="1" kern="0" dirty="0">
                  <a:gradFill>
                    <a:gsLst>
                      <a:gs pos="2917">
                        <a:srgbClr val="505050"/>
                      </a:gs>
                      <a:gs pos="30000">
                        <a:srgbClr val="505050"/>
                      </a:gs>
                    </a:gsLst>
                    <a:lin ang="5400000" scaled="0"/>
                  </a:gradFill>
                  <a:latin typeface="Segoe UI"/>
                </a:rPr>
                <a:t>In Transit TLS/HTTPS</a:t>
              </a:r>
            </a:p>
          </p:txBody>
        </p:sp>
      </p:grpSp>
      <p:grpSp>
        <p:nvGrpSpPr>
          <p:cNvPr id="53" name="Group 52"/>
          <p:cNvGrpSpPr/>
          <p:nvPr/>
        </p:nvGrpSpPr>
        <p:grpSpPr>
          <a:xfrm>
            <a:off x="294006" y="4020762"/>
            <a:ext cx="2378295" cy="1745833"/>
            <a:chOff x="-83174" y="2302185"/>
            <a:chExt cx="2425985" cy="1780841"/>
          </a:xfrm>
        </p:grpSpPr>
        <p:sp>
          <p:nvSpPr>
            <p:cNvPr id="54" name="Freeform 220"/>
            <p:cNvSpPr>
              <a:spLocks noEditPoints="1"/>
            </p:cNvSpPr>
            <p:nvPr/>
          </p:nvSpPr>
          <p:spPr bwMode="auto">
            <a:xfrm>
              <a:off x="960437" y="2302185"/>
              <a:ext cx="471913" cy="661677"/>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16 w 80"/>
                <a:gd name="T23" fmla="*/ 32 h 112"/>
                <a:gd name="T24" fmla="*/ 40 w 80"/>
                <a:gd name="T25" fmla="*/ 8 h 112"/>
                <a:gd name="T26" fmla="*/ 64 w 80"/>
                <a:gd name="T27" fmla="*/ 32 h 112"/>
                <a:gd name="T28" fmla="*/ 64 w 80"/>
                <a:gd name="T29" fmla="*/ 40 h 112"/>
                <a:gd name="T30" fmla="*/ 40 w 80"/>
                <a:gd name="T31" fmla="*/ 32 h 112"/>
                <a:gd name="T32" fmla="*/ 16 w 80"/>
                <a:gd name="T33" fmla="*/ 40 h 112"/>
                <a:gd name="T34" fmla="*/ 16 w 80"/>
                <a:gd name="T35" fmla="*/ 32 h 112"/>
                <a:gd name="T36" fmla="*/ 40 w 80"/>
                <a:gd name="T37" fmla="*/ 104 h 112"/>
                <a:gd name="T38" fmla="*/ 8 w 80"/>
                <a:gd name="T39" fmla="*/ 72 h 112"/>
                <a:gd name="T40" fmla="*/ 40 w 80"/>
                <a:gd name="T41" fmla="*/ 40 h 112"/>
                <a:gd name="T42" fmla="*/ 72 w 80"/>
                <a:gd name="T43" fmla="*/ 72 h 112"/>
                <a:gd name="T44" fmla="*/ 40 w 80"/>
                <a:gd name="T45" fmla="*/ 104 h 112"/>
                <a:gd name="T46" fmla="*/ 48 w 80"/>
                <a:gd name="T47" fmla="*/ 68 h 112"/>
                <a:gd name="T48" fmla="*/ 44 w 80"/>
                <a:gd name="T49" fmla="*/ 75 h 112"/>
                <a:gd name="T50" fmla="*/ 44 w 80"/>
                <a:gd name="T51" fmla="*/ 88 h 112"/>
                <a:gd name="T52" fmla="*/ 36 w 80"/>
                <a:gd name="T53" fmla="*/ 88 h 112"/>
                <a:gd name="T54" fmla="*/ 36 w 80"/>
                <a:gd name="T55" fmla="*/ 75 h 112"/>
                <a:gd name="T56" fmla="*/ 32 w 80"/>
                <a:gd name="T57" fmla="*/ 68 h 112"/>
                <a:gd name="T58" fmla="*/ 40 w 80"/>
                <a:gd name="T59" fmla="*/ 60 h 112"/>
                <a:gd name="T60" fmla="*/ 48 w 80"/>
                <a:gd name="T6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4"/>
                    <a:pt x="0" y="63"/>
                    <a:pt x="0" y="72"/>
                  </a:cubicBezTo>
                  <a:cubicBezTo>
                    <a:pt x="0" y="94"/>
                    <a:pt x="18" y="112"/>
                    <a:pt x="40" y="112"/>
                  </a:cubicBezTo>
                  <a:cubicBezTo>
                    <a:pt x="62" y="112"/>
                    <a:pt x="80" y="94"/>
                    <a:pt x="80" y="72"/>
                  </a:cubicBezTo>
                  <a:cubicBezTo>
                    <a:pt x="80" y="63"/>
                    <a:pt x="77" y="54"/>
                    <a:pt x="72" y="48"/>
                  </a:cubicBezTo>
                  <a:close/>
                  <a:moveTo>
                    <a:pt x="16" y="32"/>
                  </a:moveTo>
                  <a:cubicBezTo>
                    <a:pt x="16" y="18"/>
                    <a:pt x="27" y="8"/>
                    <a:pt x="40" y="8"/>
                  </a:cubicBezTo>
                  <a:cubicBezTo>
                    <a:pt x="53" y="8"/>
                    <a:pt x="64" y="18"/>
                    <a:pt x="64" y="32"/>
                  </a:cubicBezTo>
                  <a:cubicBezTo>
                    <a:pt x="64" y="40"/>
                    <a:pt x="64" y="40"/>
                    <a:pt x="64" y="40"/>
                  </a:cubicBezTo>
                  <a:cubicBezTo>
                    <a:pt x="57" y="35"/>
                    <a:pt x="49" y="32"/>
                    <a:pt x="40" y="32"/>
                  </a:cubicBezTo>
                  <a:cubicBezTo>
                    <a:pt x="31" y="32"/>
                    <a:pt x="23" y="35"/>
                    <a:pt x="16" y="40"/>
                  </a:cubicBezTo>
                  <a:lnTo>
                    <a:pt x="16" y="32"/>
                  </a:lnTo>
                  <a:close/>
                  <a:moveTo>
                    <a:pt x="40" y="104"/>
                  </a:moveTo>
                  <a:cubicBezTo>
                    <a:pt x="22" y="104"/>
                    <a:pt x="8" y="89"/>
                    <a:pt x="8" y="72"/>
                  </a:cubicBezTo>
                  <a:cubicBezTo>
                    <a:pt x="8" y="54"/>
                    <a:pt x="22" y="40"/>
                    <a:pt x="40" y="40"/>
                  </a:cubicBezTo>
                  <a:cubicBezTo>
                    <a:pt x="58" y="40"/>
                    <a:pt x="72" y="54"/>
                    <a:pt x="72" y="72"/>
                  </a:cubicBezTo>
                  <a:cubicBezTo>
                    <a:pt x="72" y="89"/>
                    <a:pt x="58" y="104"/>
                    <a:pt x="40" y="104"/>
                  </a:cubicBezTo>
                  <a:close/>
                  <a:moveTo>
                    <a:pt x="48" y="68"/>
                  </a:moveTo>
                  <a:cubicBezTo>
                    <a:pt x="48" y="71"/>
                    <a:pt x="46" y="73"/>
                    <a:pt x="44" y="75"/>
                  </a:cubicBezTo>
                  <a:cubicBezTo>
                    <a:pt x="44" y="88"/>
                    <a:pt x="44" y="88"/>
                    <a:pt x="44" y="88"/>
                  </a:cubicBezTo>
                  <a:cubicBezTo>
                    <a:pt x="36" y="88"/>
                    <a:pt x="36" y="88"/>
                    <a:pt x="36" y="88"/>
                  </a:cubicBezTo>
                  <a:cubicBezTo>
                    <a:pt x="36" y="75"/>
                    <a:pt x="36" y="75"/>
                    <a:pt x="36" y="75"/>
                  </a:cubicBezTo>
                  <a:cubicBezTo>
                    <a:pt x="34" y="73"/>
                    <a:pt x="32" y="71"/>
                    <a:pt x="32" y="68"/>
                  </a:cubicBezTo>
                  <a:cubicBezTo>
                    <a:pt x="32" y="63"/>
                    <a:pt x="36" y="60"/>
                    <a:pt x="40" y="60"/>
                  </a:cubicBezTo>
                  <a:cubicBezTo>
                    <a:pt x="45" y="60"/>
                    <a:pt x="48" y="63"/>
                    <a:pt x="48" y="6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TextBox 54"/>
            <p:cNvSpPr txBox="1"/>
            <p:nvPr/>
          </p:nvSpPr>
          <p:spPr>
            <a:xfrm>
              <a:off x="-83174" y="2901164"/>
              <a:ext cx="2425985" cy="1181862"/>
            </a:xfrm>
            <a:prstGeom prst="rect">
              <a:avLst/>
            </a:prstGeom>
            <a:noFill/>
          </p:spPr>
          <p:txBody>
            <a:bodyPr wrap="none" lIns="179285" tIns="143428" rIns="179285" bIns="143428" rtlCol="0">
              <a:spAutoFit/>
            </a:bodyPr>
            <a:lstStyle/>
            <a:p>
              <a:pPr algn="ctr" defTabSz="896386">
                <a:lnSpc>
                  <a:spcPct val="90000"/>
                </a:lnSpc>
                <a:defRPr/>
              </a:pPr>
              <a:r>
                <a:rPr lang="en-US" sz="1568" b="1" kern="0" dirty="0">
                  <a:gradFill>
                    <a:gsLst>
                      <a:gs pos="2917">
                        <a:srgbClr val="505050"/>
                      </a:gs>
                      <a:gs pos="30000">
                        <a:srgbClr val="505050"/>
                      </a:gs>
                    </a:gsLst>
                    <a:lin ang="5400000" scaled="0"/>
                  </a:gradFill>
                  <a:latin typeface="Segoe UI"/>
                </a:rPr>
                <a:t>Encrypted</a:t>
              </a:r>
            </a:p>
            <a:p>
              <a:pPr algn="ctr" defTabSz="896386">
                <a:lnSpc>
                  <a:spcPct val="90000"/>
                </a:lnSpc>
                <a:defRPr/>
              </a:pPr>
              <a:r>
                <a:rPr lang="en-US" sz="1568" b="1" kern="0" dirty="0">
                  <a:gradFill>
                    <a:gsLst>
                      <a:gs pos="2917">
                        <a:srgbClr val="505050"/>
                      </a:gs>
                      <a:gs pos="30000">
                        <a:srgbClr val="505050"/>
                      </a:gs>
                    </a:gsLst>
                    <a:lin ang="5400000" scaled="0"/>
                  </a:gradFill>
                  <a:latin typeface="Segoe UI"/>
                </a:rPr>
                <a:t>Data</a:t>
              </a:r>
            </a:p>
            <a:p>
              <a:pPr algn="ctr" defTabSz="896386">
                <a:lnSpc>
                  <a:spcPct val="90000"/>
                </a:lnSpc>
                <a:defRPr/>
              </a:pPr>
              <a:r>
                <a:rPr lang="en-US" sz="1568" b="1" kern="0" dirty="0">
                  <a:gradFill>
                    <a:gsLst>
                      <a:gs pos="2917">
                        <a:srgbClr val="505050"/>
                      </a:gs>
                      <a:gs pos="30000">
                        <a:srgbClr val="505050"/>
                      </a:gs>
                    </a:gsLst>
                    <a:lin ang="5400000" scaled="0"/>
                  </a:gradFill>
                  <a:latin typeface="Segoe UI"/>
                </a:rPr>
                <a:t>(Images, Contract </a:t>
              </a:r>
            </a:p>
            <a:p>
              <a:pPr algn="ctr" defTabSz="896386">
                <a:lnSpc>
                  <a:spcPct val="90000"/>
                </a:lnSpc>
                <a:defRPr/>
              </a:pPr>
              <a:r>
                <a:rPr lang="en-US" sz="1568" b="1" kern="0" dirty="0">
                  <a:gradFill>
                    <a:gsLst>
                      <a:gs pos="2917">
                        <a:srgbClr val="505050"/>
                      </a:gs>
                      <a:gs pos="30000">
                        <a:srgbClr val="505050"/>
                      </a:gs>
                    </a:gsLst>
                    <a:lin ang="5400000" scaled="0"/>
                  </a:gradFill>
                  <a:latin typeface="Segoe UI"/>
                </a:rPr>
                <a:t>Documents, Invoices)</a:t>
              </a:r>
            </a:p>
          </p:txBody>
        </p:sp>
      </p:grpSp>
      <p:cxnSp>
        <p:nvCxnSpPr>
          <p:cNvPr id="61" name="Straight Connector 60"/>
          <p:cNvCxnSpPr>
            <a:cxnSpLocks/>
          </p:cNvCxnSpPr>
          <p:nvPr/>
        </p:nvCxnSpPr>
        <p:spPr>
          <a:xfrm>
            <a:off x="1824118" y="4449513"/>
            <a:ext cx="582797" cy="26998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10257497" y="4358215"/>
            <a:ext cx="1878561" cy="1614683"/>
            <a:chOff x="9482184" y="1166488"/>
            <a:chExt cx="2550094" cy="2092325"/>
          </a:xfrm>
        </p:grpSpPr>
        <p:grpSp>
          <p:nvGrpSpPr>
            <p:cNvPr id="72" name="Group 71"/>
            <p:cNvGrpSpPr/>
            <p:nvPr/>
          </p:nvGrpSpPr>
          <p:grpSpPr>
            <a:xfrm>
              <a:off x="10025975" y="1166488"/>
              <a:ext cx="1524000" cy="1370013"/>
              <a:chOff x="10409233" y="1212849"/>
              <a:chExt cx="1524000" cy="1370013"/>
            </a:xfrm>
          </p:grpSpPr>
          <p:sp>
            <p:nvSpPr>
              <p:cNvPr id="74" name="Isosceles Triangle 73"/>
              <p:cNvSpPr/>
              <p:nvPr/>
            </p:nvSpPr>
            <p:spPr bwMode="auto">
              <a:xfrm>
                <a:off x="10409233" y="1212849"/>
                <a:ext cx="1524000" cy="1370013"/>
              </a:xfrm>
              <a:prstGeom prst="triangle">
                <a:avLst/>
              </a:prstGeom>
              <a:solidFill>
                <a:schemeClr val="accent3">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75" name="Freeform 24"/>
              <p:cNvSpPr>
                <a:spLocks noEditPoints="1"/>
              </p:cNvSpPr>
              <p:nvPr/>
            </p:nvSpPr>
            <p:spPr bwMode="auto">
              <a:xfrm>
                <a:off x="10931524" y="1935161"/>
                <a:ext cx="479425" cy="390525"/>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73" name="TextBox 72"/>
            <p:cNvSpPr txBox="1"/>
            <p:nvPr/>
          </p:nvSpPr>
          <p:spPr>
            <a:xfrm>
              <a:off x="9482184" y="2566777"/>
              <a:ext cx="2550094" cy="692036"/>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765" b="1" kern="0" dirty="0">
                  <a:gradFill>
                    <a:gsLst>
                      <a:gs pos="2917">
                        <a:srgbClr val="505050"/>
                      </a:gs>
                      <a:gs pos="30000">
                        <a:srgbClr val="505050"/>
                      </a:gs>
                    </a:gsLst>
                    <a:lin ang="5400000" scaled="0"/>
                  </a:gradFill>
                  <a:latin typeface="Segoe UI"/>
                </a:rPr>
                <a:t>Cloud Identity</a:t>
              </a:r>
            </a:p>
          </p:txBody>
        </p:sp>
      </p:grpSp>
      <p:sp>
        <p:nvSpPr>
          <p:cNvPr id="76" name="Rectangle 75"/>
          <p:cNvSpPr/>
          <p:nvPr/>
        </p:nvSpPr>
        <p:spPr bwMode="auto">
          <a:xfrm>
            <a:off x="4068015" y="5363990"/>
            <a:ext cx="902270" cy="69962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nvGrpSpPr>
          <p:cNvPr id="82" name="Group 81"/>
          <p:cNvGrpSpPr/>
          <p:nvPr/>
        </p:nvGrpSpPr>
        <p:grpSpPr>
          <a:xfrm>
            <a:off x="4415158" y="5478876"/>
            <a:ext cx="331901" cy="637261"/>
            <a:chOff x="9071737" y="5772887"/>
            <a:chExt cx="377892" cy="725566"/>
          </a:xfrm>
        </p:grpSpPr>
        <p:sp>
          <p:nvSpPr>
            <p:cNvPr id="83" name="Oval 82"/>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88" name="Picture 7" descr="C:\Users\Saad\AppData\Local\Microsoft\Windows\Temporary Internet Files\Content.IE5\6IOCOCW1\MC90044153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0721" y="-81997"/>
            <a:ext cx="1231735" cy="1214627"/>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6095357" y="344280"/>
            <a:ext cx="3810449" cy="362072"/>
          </a:xfrm>
          <a:prstGeom prst="rect">
            <a:avLst/>
          </a:prstGeom>
        </p:spPr>
        <p:txBody>
          <a:bodyPr wrap="square">
            <a:spAutoFit/>
          </a:bodyPr>
          <a:lstStyle/>
          <a:p>
            <a:pPr defTabSz="914367"/>
            <a:r>
              <a:rPr lang="en-US" sz="1765" dirty="0">
                <a:solidFill>
                  <a:srgbClr val="505050"/>
                </a:solidFill>
                <a:latin typeface="Segoe UI"/>
              </a:rPr>
              <a:t>External Clients/MS Photographers</a:t>
            </a:r>
          </a:p>
        </p:txBody>
      </p:sp>
      <p:sp>
        <p:nvSpPr>
          <p:cNvPr id="90" name="Rectangle 89"/>
          <p:cNvSpPr/>
          <p:nvPr/>
        </p:nvSpPr>
        <p:spPr>
          <a:xfrm>
            <a:off x="3322187" y="6132701"/>
            <a:ext cx="2674993" cy="362072"/>
          </a:xfrm>
          <a:prstGeom prst="rect">
            <a:avLst/>
          </a:prstGeom>
        </p:spPr>
        <p:txBody>
          <a:bodyPr wrap="none">
            <a:spAutoFit/>
          </a:bodyPr>
          <a:lstStyle/>
          <a:p>
            <a:pPr defTabSz="914367"/>
            <a:r>
              <a:rPr lang="en-US" sz="1765" b="1" kern="0" dirty="0">
                <a:gradFill>
                  <a:gsLst>
                    <a:gs pos="2917">
                      <a:srgbClr val="505050"/>
                    </a:gs>
                    <a:gs pos="30000">
                      <a:srgbClr val="505050"/>
                    </a:gs>
                  </a:gsLst>
                  <a:lin ang="5400000" scaled="0"/>
                </a:gradFill>
                <a:latin typeface="Segoe UI"/>
              </a:rPr>
              <a:t>Key Management Store</a:t>
            </a:r>
            <a:endParaRPr lang="en-US" sz="1765" b="1" dirty="0">
              <a:solidFill>
                <a:srgbClr val="505050"/>
              </a:solidFill>
              <a:latin typeface="Segoe UI"/>
            </a:endParaRPr>
          </a:p>
        </p:txBody>
      </p:sp>
      <p:sp>
        <p:nvSpPr>
          <p:cNvPr id="91" name="Rectangle: Rounded Corners 90"/>
          <p:cNvSpPr/>
          <p:nvPr/>
        </p:nvSpPr>
        <p:spPr bwMode="auto">
          <a:xfrm>
            <a:off x="106902" y="1262640"/>
            <a:ext cx="11890561" cy="5303847"/>
          </a:xfrm>
          <a:prstGeom prst="roundRect">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u="sng" dirty="0">
              <a:gradFill>
                <a:gsLst>
                  <a:gs pos="5439">
                    <a:srgbClr val="F8F8F8"/>
                  </a:gs>
                  <a:gs pos="10000">
                    <a:srgbClr val="F8F8F8"/>
                  </a:gs>
                </a:gsLst>
                <a:lin ang="5400000" scaled="0"/>
              </a:gradFill>
              <a:latin typeface="Segoe UI"/>
            </a:endParaRPr>
          </a:p>
        </p:txBody>
      </p:sp>
      <p:pic>
        <p:nvPicPr>
          <p:cNvPr id="92" name="Picture 7" descr="C:\Users\Saad\AppData\Local\Microsoft\Windows\Temporary Internet Files\Content.IE5\6IOCOCW1\MC90044153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890" y="1855613"/>
            <a:ext cx="1231735" cy="1214627"/>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a:xfrm>
            <a:off x="1872192" y="2065908"/>
            <a:ext cx="4522617" cy="633625"/>
          </a:xfrm>
          <a:prstGeom prst="rect">
            <a:avLst/>
          </a:prstGeom>
        </p:spPr>
        <p:txBody>
          <a:bodyPr wrap="square">
            <a:spAutoFit/>
          </a:bodyPr>
          <a:lstStyle/>
          <a:p>
            <a:pPr defTabSz="914367"/>
            <a:r>
              <a:rPr lang="en-US" sz="1765" dirty="0">
                <a:solidFill>
                  <a:srgbClr val="505050"/>
                </a:solidFill>
                <a:latin typeface="Segoe UI"/>
              </a:rPr>
              <a:t>MS Cloud and Security Administrators</a:t>
            </a:r>
          </a:p>
          <a:p>
            <a:pPr defTabSz="914367"/>
            <a:r>
              <a:rPr lang="en-US" sz="1765" dirty="0">
                <a:solidFill>
                  <a:srgbClr val="505050"/>
                </a:solidFill>
                <a:latin typeface="Segoe UI"/>
              </a:rPr>
              <a:t>MS Application Managers </a:t>
            </a:r>
          </a:p>
        </p:txBody>
      </p:sp>
      <p:sp>
        <p:nvSpPr>
          <p:cNvPr id="95" name="Rectangle 94"/>
          <p:cNvSpPr/>
          <p:nvPr/>
        </p:nvSpPr>
        <p:spPr>
          <a:xfrm>
            <a:off x="6884336" y="1368268"/>
            <a:ext cx="4628924" cy="1176733"/>
          </a:xfrm>
          <a:prstGeom prst="rect">
            <a:avLst/>
          </a:prstGeom>
        </p:spPr>
        <p:txBody>
          <a:bodyPr wrap="square">
            <a:spAutoFit/>
          </a:bodyPr>
          <a:lstStyle/>
          <a:p>
            <a:pPr defTabSz="914367"/>
            <a:r>
              <a:rPr lang="en-US" sz="3529" b="1" dirty="0">
                <a:solidFill>
                  <a:srgbClr val="FF0000"/>
                </a:solidFill>
                <a:latin typeface="Segoe UI"/>
              </a:rPr>
              <a:t>MS-SIS Boundary in the Public Cloud</a:t>
            </a:r>
            <a:endParaRPr lang="en-US" sz="3529" dirty="0">
              <a:solidFill>
                <a:srgbClr val="FF0000"/>
              </a:solidFill>
              <a:latin typeface="Segoe UI"/>
            </a:endParaRPr>
          </a:p>
        </p:txBody>
      </p:sp>
      <p:cxnSp>
        <p:nvCxnSpPr>
          <p:cNvPr id="97" name="Straight Arrow Connector 96"/>
          <p:cNvCxnSpPr/>
          <p:nvPr/>
        </p:nvCxnSpPr>
        <p:spPr>
          <a:xfrm>
            <a:off x="5498383" y="977906"/>
            <a:ext cx="0" cy="2847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1779737" y="2906085"/>
            <a:ext cx="0" cy="9711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6095357" y="2532575"/>
            <a:ext cx="2465811" cy="5376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CCB1E67A-6F7A-4A81-A40D-8CC17BD677E0}"/>
              </a:ext>
            </a:extLst>
          </p:cNvPr>
          <p:cNvSpPr txBox="1">
            <a:spLocks/>
          </p:cNvSpPr>
          <p:nvPr/>
        </p:nvSpPr>
        <p:spPr>
          <a:xfrm>
            <a:off x="1645451" y="48556"/>
            <a:ext cx="2269261" cy="1277099"/>
          </a:xfrm>
          <a:prstGeom prst="rect">
            <a:avLst/>
          </a:prstGeom>
        </p:spPr>
        <p:txBody>
          <a:bodyPr vert="horz" wrap="square" lIns="146304" tIns="91440" rIns="146304" bIns="91440" rtlCol="0" anchor="t">
            <a:normAutofit lnSpcReduction="100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t>MS- SIS </a:t>
            </a:r>
          </a:p>
          <a:p>
            <a:r>
              <a:rPr lang="en-US" sz="4400" dirty="0"/>
              <a:t>Solution</a:t>
            </a:r>
            <a:endParaRPr lang="en-US" sz="4400" b="1" dirty="0"/>
          </a:p>
        </p:txBody>
      </p:sp>
    </p:spTree>
    <p:extLst>
      <p:ext uri="{BB962C8B-B14F-4D97-AF65-F5344CB8AC3E}">
        <p14:creationId xmlns:p14="http://schemas.microsoft.com/office/powerpoint/2010/main" val="681546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fade">
                                      <p:cBhvr>
                                        <p:cTn id="1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ounded Rectangle 55"/>
          <p:cNvSpPr/>
          <p:nvPr/>
        </p:nvSpPr>
        <p:spPr>
          <a:xfrm>
            <a:off x="1068195" y="5292500"/>
            <a:ext cx="2913382" cy="1498093"/>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endParaRPr lang="en-US" kern="0" dirty="0">
              <a:solidFill>
                <a:srgbClr val="FFFFFF"/>
              </a:solidFill>
              <a:latin typeface="Segoe UI"/>
            </a:endParaRPr>
          </a:p>
          <a:p>
            <a:pPr algn="ctr" defTabSz="914225">
              <a:defRPr/>
            </a:pPr>
            <a:endParaRPr lang="en-US" kern="0" dirty="0">
              <a:solidFill>
                <a:srgbClr val="FFFFFF"/>
              </a:solidFill>
              <a:latin typeface="Segoe UI"/>
            </a:endParaRPr>
          </a:p>
          <a:p>
            <a:pPr algn="ctr" defTabSz="914225">
              <a:defRPr/>
            </a:pPr>
            <a:endParaRPr lang="en-US" kern="0" dirty="0">
              <a:solidFill>
                <a:srgbClr val="FFFFFF"/>
              </a:solidFill>
              <a:latin typeface="Segoe UI"/>
            </a:endParaRPr>
          </a:p>
          <a:p>
            <a:pPr algn="ctr" defTabSz="914225">
              <a:defRPr/>
            </a:pPr>
            <a:endParaRPr lang="en-US" kern="0" dirty="0">
              <a:solidFill>
                <a:srgbClr val="FFFFFF"/>
              </a:solidFill>
              <a:latin typeface="Segoe UI"/>
            </a:endParaRPr>
          </a:p>
          <a:p>
            <a:pPr algn="ctr" defTabSz="914225">
              <a:defRPr/>
            </a:pPr>
            <a:r>
              <a:rPr lang="en-US" kern="0" dirty="0">
                <a:solidFill>
                  <a:srgbClr val="FFFFFF"/>
                </a:solidFill>
                <a:latin typeface="Segoe UI"/>
              </a:rPr>
              <a:t>Cloud Storage</a:t>
            </a:r>
          </a:p>
        </p:txBody>
      </p:sp>
      <p:sp>
        <p:nvSpPr>
          <p:cNvPr id="2" name="Title 1"/>
          <p:cNvSpPr>
            <a:spLocks noGrp="1"/>
          </p:cNvSpPr>
          <p:nvPr>
            <p:ph type="title" idx="4294967295"/>
          </p:nvPr>
        </p:nvSpPr>
        <p:spPr>
          <a:xfrm>
            <a:off x="342322" y="48556"/>
            <a:ext cx="11824672" cy="906333"/>
          </a:xfrm>
          <a:prstGeom prst="rect">
            <a:avLst/>
          </a:prstGeom>
        </p:spPr>
        <p:txBody>
          <a:bodyPr>
            <a:normAutofit/>
          </a:bodyPr>
          <a:lstStyle/>
          <a:p>
            <a:r>
              <a:rPr lang="en-US" sz="4000" dirty="0"/>
              <a:t>Functional Flow - MS- SIS</a:t>
            </a:r>
            <a:endParaRPr lang="en-US" sz="4400" b="1" dirty="0"/>
          </a:p>
        </p:txBody>
      </p:sp>
      <p:pic>
        <p:nvPicPr>
          <p:cNvPr id="47" name="Picture 7" descr="C:\Users\Saad\AppData\Local\Microsoft\Windows\Temporary Internet Files\Content.IE5\6IOCOCW1\MC90044153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944" y="701655"/>
            <a:ext cx="1231735" cy="12146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15948" y="657729"/>
            <a:ext cx="5732961" cy="6200271"/>
          </a:xfrm>
          <a:prstGeom prst="rect">
            <a:avLst/>
          </a:prstGeom>
          <a:solidFill>
            <a:schemeClr val="accent2"/>
          </a:solidFill>
        </p:spPr>
        <p:txBody>
          <a:bodyPr wrap="square">
            <a:noAutofit/>
          </a:bodyPr>
          <a:lstStyle/>
          <a:p>
            <a:pPr defTabSz="896386">
              <a:defRPr/>
            </a:pPr>
            <a:r>
              <a:rPr lang="en-US" sz="1961" b="1" kern="0" dirty="0">
                <a:solidFill>
                  <a:srgbClr val="FFFFFF"/>
                </a:solidFill>
                <a:latin typeface="Segoe UI"/>
              </a:rPr>
              <a:t>Envelope Encryption</a:t>
            </a:r>
            <a:r>
              <a:rPr lang="en-US" sz="1961" kern="0" dirty="0">
                <a:solidFill>
                  <a:srgbClr val="FFFFFF"/>
                </a:solidFill>
                <a:latin typeface="Segoe UI"/>
              </a:rPr>
              <a:t>:</a:t>
            </a:r>
          </a:p>
          <a:p>
            <a:pPr defTabSz="896386">
              <a:defRPr/>
            </a:pPr>
            <a:endParaRPr lang="en-US" sz="1961" kern="0" dirty="0">
              <a:solidFill>
                <a:srgbClr val="FFFFFF"/>
              </a:solidFill>
              <a:latin typeface="Segoe UI"/>
            </a:endParaRPr>
          </a:p>
          <a:p>
            <a:pPr marL="448193" indent="-448193" defTabSz="896386">
              <a:buFont typeface="Arial" panose="020B0604020202020204" pitchFamily="34" charset="0"/>
              <a:buChar char="•"/>
              <a:defRPr/>
            </a:pPr>
            <a:r>
              <a:rPr lang="en-US" sz="1961" kern="0" dirty="0">
                <a:solidFill>
                  <a:srgbClr val="FFFFFF"/>
                </a:solidFill>
                <a:latin typeface="Segoe UI"/>
              </a:rPr>
              <a:t>User brings Key Encryption Key (KEK) to key store</a:t>
            </a:r>
          </a:p>
          <a:p>
            <a:pPr marL="448193" indent="-448193" defTabSz="896386">
              <a:buFont typeface="Arial" panose="020B0604020202020204" pitchFamily="34" charset="0"/>
              <a:buChar char="•"/>
              <a:defRPr/>
            </a:pPr>
            <a:endParaRPr lang="en-US" sz="1961" kern="0" dirty="0">
              <a:solidFill>
                <a:srgbClr val="FFFFFF"/>
              </a:solidFill>
              <a:latin typeface="Segoe UI"/>
            </a:endParaRPr>
          </a:p>
          <a:p>
            <a:pPr marL="448193" indent="-448193" defTabSz="896386">
              <a:buFont typeface="Arial" panose="020B0604020202020204" pitchFamily="34" charset="0"/>
              <a:buChar char="•"/>
              <a:defRPr/>
            </a:pPr>
            <a:r>
              <a:rPr lang="en-US" sz="1961" kern="0" dirty="0">
                <a:solidFill>
                  <a:srgbClr val="FFFFFF"/>
                </a:solidFill>
                <a:latin typeface="Segoe UI"/>
              </a:rPr>
              <a:t>Storage client generates a Content Encryption Key (CEK)</a:t>
            </a:r>
          </a:p>
          <a:p>
            <a:pPr marL="448193" indent="-448193" defTabSz="896386">
              <a:buFont typeface="Arial" panose="020B0604020202020204" pitchFamily="34" charset="0"/>
              <a:buChar char="•"/>
              <a:defRPr/>
            </a:pPr>
            <a:endParaRPr lang="en-US" sz="1961" kern="0" dirty="0">
              <a:solidFill>
                <a:srgbClr val="FFFFFF"/>
              </a:solidFill>
              <a:latin typeface="Segoe UI"/>
            </a:endParaRPr>
          </a:p>
          <a:p>
            <a:pPr marL="448193" indent="-448193" defTabSz="896386">
              <a:buFont typeface="Arial" panose="020B0604020202020204" pitchFamily="34" charset="0"/>
              <a:buChar char="•"/>
              <a:defRPr/>
            </a:pPr>
            <a:r>
              <a:rPr lang="en-US" sz="1961" kern="0" dirty="0">
                <a:solidFill>
                  <a:srgbClr val="FFFFFF"/>
                </a:solidFill>
                <a:latin typeface="Segoe UI"/>
              </a:rPr>
              <a:t>User data is encrypted using CEK </a:t>
            </a:r>
          </a:p>
          <a:p>
            <a:pPr marL="448193" indent="-448193" defTabSz="896386">
              <a:buFont typeface="Arial" panose="020B0604020202020204" pitchFamily="34" charset="0"/>
              <a:buChar char="•"/>
              <a:defRPr/>
            </a:pPr>
            <a:endParaRPr lang="en-US" sz="1961" kern="0" dirty="0">
              <a:solidFill>
                <a:srgbClr val="FFFFFF"/>
              </a:solidFill>
              <a:latin typeface="Segoe UI"/>
            </a:endParaRPr>
          </a:p>
          <a:p>
            <a:pPr marL="448193" indent="-448193" defTabSz="896386">
              <a:buFont typeface="Arial" panose="020B0604020202020204" pitchFamily="34" charset="0"/>
              <a:buChar char="•"/>
              <a:defRPr/>
            </a:pPr>
            <a:r>
              <a:rPr lang="en-US" sz="1961" kern="0" dirty="0">
                <a:solidFill>
                  <a:srgbClr val="FFFFFF"/>
                </a:solidFill>
                <a:latin typeface="Segoe UI"/>
              </a:rPr>
              <a:t>CEK is wrapped  using Key Encryption Key (KEK)</a:t>
            </a:r>
          </a:p>
          <a:p>
            <a:pPr marL="448193" indent="-448193" defTabSz="896386">
              <a:buFont typeface="Arial" panose="020B0604020202020204" pitchFamily="34" charset="0"/>
              <a:buChar char="•"/>
              <a:defRPr/>
            </a:pPr>
            <a:endParaRPr lang="en-US" sz="1961" kern="0" dirty="0">
              <a:solidFill>
                <a:srgbClr val="FFFFFF"/>
              </a:solidFill>
              <a:latin typeface="Segoe UI"/>
            </a:endParaRPr>
          </a:p>
          <a:p>
            <a:pPr marL="448193" indent="-448193" defTabSz="896386">
              <a:buFont typeface="Arial" panose="020B0604020202020204" pitchFamily="34" charset="0"/>
              <a:buChar char="•"/>
              <a:defRPr/>
            </a:pPr>
            <a:r>
              <a:rPr lang="en-US" sz="1961" kern="0" dirty="0">
                <a:solidFill>
                  <a:srgbClr val="FFFFFF"/>
                </a:solidFill>
                <a:latin typeface="Segoe UI"/>
              </a:rPr>
              <a:t>Key wrapping method specified by the developer </a:t>
            </a:r>
          </a:p>
          <a:p>
            <a:pPr marL="448193" indent="-448193" defTabSz="896386">
              <a:buFont typeface="Arial" panose="020B0604020202020204" pitchFamily="34" charset="0"/>
              <a:buChar char="•"/>
              <a:defRPr/>
            </a:pPr>
            <a:endParaRPr lang="en-US" sz="1961" kern="0" dirty="0">
              <a:solidFill>
                <a:srgbClr val="FFFFFF"/>
              </a:solidFill>
              <a:latin typeface="Segoe UI"/>
            </a:endParaRPr>
          </a:p>
          <a:p>
            <a:pPr marL="448193" indent="-448193" defTabSz="896386">
              <a:buFont typeface="Arial" panose="020B0604020202020204" pitchFamily="34" charset="0"/>
              <a:buChar char="•"/>
              <a:defRPr/>
            </a:pPr>
            <a:r>
              <a:rPr lang="en-US" sz="1961" kern="0" dirty="0">
                <a:solidFill>
                  <a:srgbClr val="FFFFFF"/>
                </a:solidFill>
                <a:latin typeface="Segoe UI"/>
              </a:rPr>
              <a:t>Storage client never has access to the KEK</a:t>
            </a:r>
          </a:p>
          <a:p>
            <a:pPr defTabSz="896386">
              <a:defRPr/>
            </a:pPr>
            <a:endParaRPr lang="en-US" sz="1961" kern="0" dirty="0">
              <a:solidFill>
                <a:srgbClr val="FFFFFF"/>
              </a:solidFill>
              <a:latin typeface="Segoe UI"/>
            </a:endParaRPr>
          </a:p>
          <a:p>
            <a:pPr marL="448193" indent="-448193" defTabSz="896386">
              <a:buFont typeface="Arial" panose="020B0604020202020204" pitchFamily="34" charset="0"/>
              <a:buChar char="•"/>
              <a:defRPr/>
            </a:pPr>
            <a:r>
              <a:rPr lang="en-US" sz="1961" kern="0" dirty="0">
                <a:solidFill>
                  <a:srgbClr val="FFFFFF"/>
                </a:solidFill>
                <a:latin typeface="Segoe UI"/>
              </a:rPr>
              <a:t>Encrypted data along with wrapped CEK is stored as metadata on the encrypted object</a:t>
            </a:r>
          </a:p>
        </p:txBody>
      </p:sp>
      <p:sp>
        <p:nvSpPr>
          <p:cNvPr id="57" name="Rounded Rectangle 56"/>
          <p:cNvSpPr/>
          <p:nvPr/>
        </p:nvSpPr>
        <p:spPr>
          <a:xfrm>
            <a:off x="4096002" y="3130192"/>
            <a:ext cx="1636748" cy="891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dirty="0">
                <a:solidFill>
                  <a:prstClr val="white"/>
                </a:solidFill>
                <a:latin typeface="Segoe UI"/>
              </a:rPr>
              <a:t>Key Management Store (KMS)</a:t>
            </a:r>
          </a:p>
        </p:txBody>
      </p:sp>
      <p:sp>
        <p:nvSpPr>
          <p:cNvPr id="62" name="Rounded Rectangle 61"/>
          <p:cNvSpPr/>
          <p:nvPr/>
        </p:nvSpPr>
        <p:spPr>
          <a:xfrm>
            <a:off x="55393" y="3199221"/>
            <a:ext cx="1809022" cy="822858"/>
          </a:xfrm>
          <a:prstGeom prst="roundRect">
            <a:avLst/>
          </a:prstGeom>
          <a:solidFill>
            <a:schemeClr val="accent6"/>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kern="0" dirty="0">
                <a:solidFill>
                  <a:prstClr val="white"/>
                </a:solidFill>
                <a:latin typeface="Segoe UI"/>
              </a:rPr>
              <a:t>Cloud Storage Client Library</a:t>
            </a:r>
            <a:endParaRPr lang="en-US" dirty="0">
              <a:solidFill>
                <a:prstClr val="white"/>
              </a:solidFill>
              <a:latin typeface="Segoe UI"/>
            </a:endParaRPr>
          </a:p>
        </p:txBody>
      </p:sp>
      <p:pic>
        <p:nvPicPr>
          <p:cNvPr id="48" name="Picture 47"/>
          <p:cNvPicPr>
            <a:picLocks noChangeAspect="1"/>
          </p:cNvPicPr>
          <p:nvPr/>
        </p:nvPicPr>
        <p:blipFill>
          <a:blip r:embed="rId4"/>
          <a:stretch>
            <a:fillRect/>
          </a:stretch>
        </p:blipFill>
        <p:spPr>
          <a:xfrm>
            <a:off x="2197369" y="747993"/>
            <a:ext cx="347575" cy="340991"/>
          </a:xfrm>
          <a:prstGeom prst="rect">
            <a:avLst/>
          </a:prstGeom>
        </p:spPr>
      </p:pic>
      <p:grpSp>
        <p:nvGrpSpPr>
          <p:cNvPr id="4" name="Group 3"/>
          <p:cNvGrpSpPr/>
          <p:nvPr/>
        </p:nvGrpSpPr>
        <p:grpSpPr>
          <a:xfrm>
            <a:off x="2892056" y="2100463"/>
            <a:ext cx="1950226" cy="520731"/>
            <a:chOff x="3168181" y="2142084"/>
            <a:chExt cx="1989332" cy="531173"/>
          </a:xfrm>
        </p:grpSpPr>
        <p:sp>
          <p:nvSpPr>
            <p:cNvPr id="53" name="Right Arrow 38"/>
            <p:cNvSpPr/>
            <p:nvPr/>
          </p:nvSpPr>
          <p:spPr bwMode="auto">
            <a:xfrm rot="2514748">
              <a:off x="3168181" y="2380748"/>
              <a:ext cx="1989332" cy="16888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58" name="Rounded Rectangle 51"/>
            <p:cNvSpPr/>
            <p:nvPr/>
          </p:nvSpPr>
          <p:spPr>
            <a:xfrm>
              <a:off x="3452937" y="2142084"/>
              <a:ext cx="1277064" cy="531173"/>
            </a:xfrm>
            <a:prstGeom prst="roundRect">
              <a:avLst>
                <a:gd name="adj" fmla="val 0"/>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078" kern="0" dirty="0">
                  <a:solidFill>
                    <a:sysClr val="windowText" lastClr="000000"/>
                  </a:solidFill>
                  <a:latin typeface="Segoe UI"/>
                </a:rPr>
                <a:t>Authentication,</a:t>
              </a:r>
            </a:p>
            <a:p>
              <a:pPr algn="ctr" defTabSz="896386">
                <a:defRPr/>
              </a:pPr>
              <a:r>
                <a:rPr lang="en-US" sz="1078" kern="0" dirty="0">
                  <a:solidFill>
                    <a:sysClr val="windowText" lastClr="000000"/>
                  </a:solidFill>
                  <a:latin typeface="Segoe UI"/>
                </a:rPr>
                <a:t>Key Management Service</a:t>
              </a:r>
            </a:p>
          </p:txBody>
        </p:sp>
      </p:grpSp>
      <p:grpSp>
        <p:nvGrpSpPr>
          <p:cNvPr id="5" name="Group 4"/>
          <p:cNvGrpSpPr/>
          <p:nvPr/>
        </p:nvGrpSpPr>
        <p:grpSpPr>
          <a:xfrm>
            <a:off x="932269" y="1578862"/>
            <a:ext cx="1387531" cy="1682990"/>
            <a:chOff x="1169096" y="1610025"/>
            <a:chExt cx="1415354" cy="1716737"/>
          </a:xfrm>
        </p:grpSpPr>
        <p:sp>
          <p:nvSpPr>
            <p:cNvPr id="39" name="Right Arrow 38"/>
            <p:cNvSpPr/>
            <p:nvPr/>
          </p:nvSpPr>
          <p:spPr bwMode="auto">
            <a:xfrm rot="7635852">
              <a:off x="1025202" y="2384961"/>
              <a:ext cx="1716737" cy="16686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60" name="Rounded Rectangle 57"/>
            <p:cNvSpPr/>
            <p:nvPr/>
          </p:nvSpPr>
          <p:spPr>
            <a:xfrm>
              <a:off x="1169096" y="2145898"/>
              <a:ext cx="1415354" cy="524477"/>
            </a:xfrm>
            <a:prstGeom prst="roundRect">
              <a:avLst>
                <a:gd name="adj" fmla="val 0"/>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078" kern="0" dirty="0">
                  <a:solidFill>
                    <a:sysClr val="windowText" lastClr="000000"/>
                  </a:solidFill>
                  <a:latin typeface="Segoe UI"/>
                </a:rPr>
                <a:t>User brings KEK (Key Encryption Key)</a:t>
              </a:r>
            </a:p>
          </p:txBody>
        </p:sp>
      </p:grpSp>
      <p:grpSp>
        <p:nvGrpSpPr>
          <p:cNvPr id="6" name="Group 5"/>
          <p:cNvGrpSpPr/>
          <p:nvPr/>
        </p:nvGrpSpPr>
        <p:grpSpPr>
          <a:xfrm>
            <a:off x="2031129" y="3259335"/>
            <a:ext cx="1983473" cy="357215"/>
            <a:chOff x="2289991" y="3324195"/>
            <a:chExt cx="2023246" cy="364378"/>
          </a:xfrm>
        </p:grpSpPr>
        <p:sp>
          <p:nvSpPr>
            <p:cNvPr id="51" name="Right Arrow 38"/>
            <p:cNvSpPr/>
            <p:nvPr/>
          </p:nvSpPr>
          <p:spPr bwMode="auto">
            <a:xfrm>
              <a:off x="2289991" y="3404432"/>
              <a:ext cx="2023246" cy="219953"/>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63" name="Rounded Rectangle 31"/>
            <p:cNvSpPr/>
            <p:nvPr/>
          </p:nvSpPr>
          <p:spPr>
            <a:xfrm>
              <a:off x="2584450" y="3324195"/>
              <a:ext cx="1462047" cy="364378"/>
            </a:xfrm>
            <a:prstGeom prst="roundRect">
              <a:avLst>
                <a:gd name="adj" fmla="val 0"/>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078" kern="0" dirty="0">
                  <a:solidFill>
                    <a:sysClr val="windowText" lastClr="000000"/>
                  </a:solidFill>
                  <a:latin typeface="Segoe UI"/>
                </a:rPr>
                <a:t>Storage Client Generates CEK</a:t>
              </a:r>
            </a:p>
          </p:txBody>
        </p:sp>
      </p:grpSp>
      <p:grpSp>
        <p:nvGrpSpPr>
          <p:cNvPr id="7" name="Group 6"/>
          <p:cNvGrpSpPr/>
          <p:nvPr/>
        </p:nvGrpSpPr>
        <p:grpSpPr>
          <a:xfrm>
            <a:off x="2031130" y="3727809"/>
            <a:ext cx="1905331" cy="350781"/>
            <a:chOff x="2289991" y="3802062"/>
            <a:chExt cx="1943537" cy="357815"/>
          </a:xfrm>
        </p:grpSpPr>
        <p:sp>
          <p:nvSpPr>
            <p:cNvPr id="52" name="Right Arrow 38"/>
            <p:cNvSpPr/>
            <p:nvPr/>
          </p:nvSpPr>
          <p:spPr bwMode="auto">
            <a:xfrm rot="10800000">
              <a:off x="2289991" y="3852985"/>
              <a:ext cx="1943537" cy="23120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64" name="Rounded Rectangle 24"/>
            <p:cNvSpPr/>
            <p:nvPr/>
          </p:nvSpPr>
          <p:spPr>
            <a:xfrm>
              <a:off x="2584450" y="3802062"/>
              <a:ext cx="1462047" cy="357815"/>
            </a:xfrm>
            <a:prstGeom prst="roundRect">
              <a:avLst>
                <a:gd name="adj" fmla="val 0"/>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078" kern="0" dirty="0">
                  <a:solidFill>
                    <a:sysClr val="windowText" lastClr="000000"/>
                  </a:solidFill>
                  <a:latin typeface="Segoe UI"/>
                </a:rPr>
                <a:t>User Data Wrapped CEK with KEK</a:t>
              </a:r>
            </a:p>
          </p:txBody>
        </p:sp>
      </p:grpSp>
      <p:grpSp>
        <p:nvGrpSpPr>
          <p:cNvPr id="8" name="Group 7"/>
          <p:cNvGrpSpPr/>
          <p:nvPr/>
        </p:nvGrpSpPr>
        <p:grpSpPr>
          <a:xfrm>
            <a:off x="995746" y="4380977"/>
            <a:ext cx="1616661" cy="538013"/>
            <a:chOff x="1233847" y="4468328"/>
            <a:chExt cx="1649078" cy="548801"/>
          </a:xfrm>
        </p:grpSpPr>
        <p:sp>
          <p:nvSpPr>
            <p:cNvPr id="55" name="Right Arrow 38"/>
            <p:cNvSpPr/>
            <p:nvPr/>
          </p:nvSpPr>
          <p:spPr bwMode="auto">
            <a:xfrm rot="2514748">
              <a:off x="1233847" y="4641021"/>
              <a:ext cx="1649078" cy="236583"/>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66" name="Rounded Rectangle 60"/>
            <p:cNvSpPr/>
            <p:nvPr/>
          </p:nvSpPr>
          <p:spPr>
            <a:xfrm>
              <a:off x="1342542" y="4468328"/>
              <a:ext cx="1408458" cy="548801"/>
            </a:xfrm>
            <a:prstGeom prst="roundRect">
              <a:avLst>
                <a:gd name="adj" fmla="val 0"/>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078" kern="0" dirty="0">
                  <a:solidFill>
                    <a:sysClr val="windowText" lastClr="000000"/>
                  </a:solidFill>
                  <a:latin typeface="Segoe UI"/>
                </a:rPr>
                <a:t>Wrapped CEK,</a:t>
              </a:r>
            </a:p>
            <a:p>
              <a:pPr algn="ctr" defTabSz="896386">
                <a:defRPr/>
              </a:pPr>
              <a:r>
                <a:rPr lang="en-US" sz="1078" kern="0" dirty="0">
                  <a:solidFill>
                    <a:sysClr val="windowText" lastClr="000000"/>
                  </a:solidFill>
                  <a:latin typeface="Segoe UI"/>
                </a:rPr>
                <a:t>Key ID, IV,</a:t>
              </a:r>
            </a:p>
            <a:p>
              <a:pPr algn="ctr" defTabSz="896386">
                <a:defRPr/>
              </a:pPr>
              <a:r>
                <a:rPr lang="en-US" sz="1078" kern="0" dirty="0">
                  <a:solidFill>
                    <a:sysClr val="windowText" lastClr="000000"/>
                  </a:solidFill>
                  <a:latin typeface="Segoe UI"/>
                </a:rPr>
                <a:t>Encrypted Content</a:t>
              </a:r>
            </a:p>
          </p:txBody>
        </p:sp>
      </p:grpSp>
      <p:pic>
        <p:nvPicPr>
          <p:cNvPr id="9" name="Picture 8"/>
          <p:cNvPicPr>
            <a:picLocks noChangeAspect="1"/>
          </p:cNvPicPr>
          <p:nvPr/>
        </p:nvPicPr>
        <p:blipFill>
          <a:blip r:embed="rId5"/>
          <a:stretch>
            <a:fillRect/>
          </a:stretch>
        </p:blipFill>
        <p:spPr>
          <a:xfrm>
            <a:off x="2113821" y="5481608"/>
            <a:ext cx="821927" cy="821927"/>
          </a:xfrm>
          <a:prstGeom prst="rect">
            <a:avLst/>
          </a:prstGeom>
        </p:spPr>
      </p:pic>
      <p:sp>
        <p:nvSpPr>
          <p:cNvPr id="10" name="Rectangle 9"/>
          <p:cNvSpPr/>
          <p:nvPr/>
        </p:nvSpPr>
        <p:spPr>
          <a:xfrm>
            <a:off x="4012793" y="6484544"/>
            <a:ext cx="2510624" cy="307777"/>
          </a:xfrm>
          <a:prstGeom prst="rect">
            <a:avLst/>
          </a:prstGeom>
        </p:spPr>
        <p:txBody>
          <a:bodyPr wrap="none">
            <a:spAutoFit/>
          </a:bodyPr>
          <a:lstStyle/>
          <a:p>
            <a:pPr defTabSz="914367"/>
            <a:r>
              <a:rPr lang="en-US" sz="1400" kern="0" dirty="0">
                <a:solidFill>
                  <a:srgbClr val="FF0000"/>
                </a:solidFill>
                <a:latin typeface="Segoe UI"/>
              </a:rPr>
              <a:t>Content Encryption Key (CEK)</a:t>
            </a:r>
            <a:endParaRPr lang="en-US" sz="1400" dirty="0">
              <a:solidFill>
                <a:srgbClr val="FF0000"/>
              </a:solidFill>
              <a:latin typeface="Segoe UI"/>
            </a:endParaRPr>
          </a:p>
        </p:txBody>
      </p:sp>
      <p:sp>
        <p:nvSpPr>
          <p:cNvPr id="13" name="Rectangle 12"/>
          <p:cNvSpPr/>
          <p:nvPr/>
        </p:nvSpPr>
        <p:spPr>
          <a:xfrm>
            <a:off x="4012793" y="6236710"/>
            <a:ext cx="2204450" cy="307777"/>
          </a:xfrm>
          <a:prstGeom prst="rect">
            <a:avLst/>
          </a:prstGeom>
        </p:spPr>
        <p:txBody>
          <a:bodyPr wrap="none">
            <a:spAutoFit/>
          </a:bodyPr>
          <a:lstStyle/>
          <a:p>
            <a:pPr defTabSz="914367"/>
            <a:r>
              <a:rPr lang="en-US" sz="1400" kern="0" dirty="0">
                <a:solidFill>
                  <a:srgbClr val="FF0000"/>
                </a:solidFill>
                <a:latin typeface="Segoe UI"/>
              </a:rPr>
              <a:t>Key Encryption Key (KEK) </a:t>
            </a:r>
            <a:endParaRPr lang="en-US" sz="1400" dirty="0">
              <a:solidFill>
                <a:srgbClr val="FF0000"/>
              </a:solidFill>
              <a:latin typeface="Segoe UI"/>
            </a:endParaRPr>
          </a:p>
        </p:txBody>
      </p:sp>
      <p:sp>
        <p:nvSpPr>
          <p:cNvPr id="14" name="Rectangle 13"/>
          <p:cNvSpPr/>
          <p:nvPr/>
        </p:nvSpPr>
        <p:spPr>
          <a:xfrm>
            <a:off x="4012793" y="5988876"/>
            <a:ext cx="1952779" cy="307777"/>
          </a:xfrm>
          <a:prstGeom prst="rect">
            <a:avLst/>
          </a:prstGeom>
        </p:spPr>
        <p:txBody>
          <a:bodyPr wrap="none">
            <a:spAutoFit/>
          </a:bodyPr>
          <a:lstStyle/>
          <a:p>
            <a:pPr defTabSz="896386">
              <a:defRPr/>
            </a:pPr>
            <a:r>
              <a:rPr lang="en-US" sz="1400" b="1" kern="0" dirty="0">
                <a:solidFill>
                  <a:srgbClr val="FF0000"/>
                </a:solidFill>
                <a:latin typeface="Segoe UI"/>
              </a:rPr>
              <a:t>Envelope Encryption</a:t>
            </a:r>
            <a:r>
              <a:rPr lang="en-US" sz="1400" kern="0" dirty="0">
                <a:solidFill>
                  <a:srgbClr val="FF0000"/>
                </a:solidFill>
                <a:latin typeface="Segoe UI"/>
              </a:rPr>
              <a:t>:</a:t>
            </a:r>
          </a:p>
        </p:txBody>
      </p:sp>
    </p:spTree>
    <p:extLst>
      <p:ext uri="{BB962C8B-B14F-4D97-AF65-F5344CB8AC3E}">
        <p14:creationId xmlns:p14="http://schemas.microsoft.com/office/powerpoint/2010/main" val="319466904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up)">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up)">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right)">
                                      <p:cBhvr>
                                        <p:cTn id="42" dur="500"/>
                                        <p:tgtEl>
                                          <p:spTgt spid="7"/>
                                        </p:tgtEl>
                                      </p:cBhvr>
                                    </p:animEffect>
                                  </p:childTnLst>
                                </p:cTn>
                              </p:par>
                              <p:par>
                                <p:cTn id="43" presetID="22" presetClass="entr" presetSubtype="1"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wipe(up)">
                                      <p:cBhvr>
                                        <p:cTn id="45" dur="500"/>
                                        <p:tgtEl>
                                          <p:spTgt spid="3">
                                            <p:txEl>
                                              <p:pRg st="10" end="10"/>
                                            </p:txEl>
                                          </p:spTgt>
                                        </p:tgtEl>
                                      </p:cBhvr>
                                    </p:animEffect>
                                  </p:childTnLst>
                                </p:cTn>
                              </p:par>
                              <p:par>
                                <p:cTn id="46" presetID="22" presetClass="entr" presetSubtype="1" fill="hold"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wipe(up)">
                                      <p:cBhvr>
                                        <p:cTn id="48" dur="500"/>
                                        <p:tgtEl>
                                          <p:spTgt spid="3">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up)">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
                                            <p:txEl>
                                              <p:pRg st="14" end="14"/>
                                            </p:txEl>
                                          </p:spTgt>
                                        </p:tgtEl>
                                        <p:attrNameLst>
                                          <p:attrName>style.visibility</p:attrName>
                                        </p:attrNameLst>
                                      </p:cBhvr>
                                      <p:to>
                                        <p:strVal val="visible"/>
                                      </p:to>
                                    </p:set>
                                    <p:animEffect transition="in" filter="wipe(up)">
                                      <p:cBhvr>
                                        <p:cTn id="58"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C47CA-DDF4-4198-8517-F963E26EC6B0}"/>
              </a:ext>
            </a:extLst>
          </p:cNvPr>
          <p:cNvSpPr>
            <a:spLocks noGrp="1"/>
          </p:cNvSpPr>
          <p:nvPr>
            <p:ph type="title"/>
          </p:nvPr>
        </p:nvSpPr>
        <p:spPr/>
        <p:txBody>
          <a:bodyPr/>
          <a:lstStyle/>
          <a:p>
            <a:r>
              <a:rPr lang="en-US" dirty="0"/>
              <a:t>Information Security Risks</a:t>
            </a:r>
          </a:p>
        </p:txBody>
      </p:sp>
      <p:sp>
        <p:nvSpPr>
          <p:cNvPr id="3" name="Text Placeholder 2">
            <a:extLst>
              <a:ext uri="{FF2B5EF4-FFF2-40B4-BE49-F238E27FC236}">
                <a16:creationId xmlns:a16="http://schemas.microsoft.com/office/drawing/2014/main" id="{2A383266-64E5-4650-A229-C8ED0C97CD74}"/>
              </a:ext>
            </a:extLst>
          </p:cNvPr>
          <p:cNvSpPr>
            <a:spLocks noGrp="1"/>
          </p:cNvSpPr>
          <p:nvPr>
            <p:ph type="body" sz="quarter" idx="10"/>
          </p:nvPr>
        </p:nvSpPr>
        <p:spPr>
          <a:xfrm>
            <a:off x="269239" y="1189177"/>
            <a:ext cx="11653523" cy="3340273"/>
          </a:xfrm>
        </p:spPr>
        <p:txBody>
          <a:bodyPr vert="horz" wrap="square" lIns="146304" tIns="91440" rIns="146304" bIns="91440" rtlCol="0" anchor="t">
            <a:spAutoFit/>
          </a:bodyPr>
          <a:lstStyle/>
          <a:p>
            <a:pPr marL="571500" indent="-571500">
              <a:buFont typeface="Arial" panose="020B0604020202020204" pitchFamily="34" charset="0"/>
              <a:buChar char="•"/>
            </a:pPr>
            <a:r>
              <a:rPr lang="en-US" sz="2200" dirty="0"/>
              <a:t>We have a 4 category impact and likelihood scale based on how the system is affected : Low, Moderate, High, Critical.</a:t>
            </a:r>
          </a:p>
          <a:p>
            <a:pPr marL="571500" indent="-571500">
              <a:buFont typeface="Arial" panose="020B0604020202020204" pitchFamily="34" charset="0"/>
              <a:buChar char="•"/>
            </a:pPr>
            <a:endParaRPr lang="en-US" sz="3600" dirty="0">
              <a:cs typeface="Segoe UI Light"/>
            </a:endParaRPr>
          </a:p>
          <a:p>
            <a:pPr marL="571500" indent="-571500">
              <a:buFont typeface="Arial" panose="020B0604020202020204" pitchFamily="34" charset="0"/>
              <a:buChar char="•"/>
            </a:pPr>
            <a:endParaRPr lang="en-US" sz="3600" dirty="0">
              <a:cs typeface="Segoe UI Light"/>
            </a:endParaRP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99354396"/>
              </p:ext>
            </p:extLst>
          </p:nvPr>
        </p:nvGraphicFramePr>
        <p:xfrm>
          <a:off x="464116" y="2239715"/>
          <a:ext cx="11275038" cy="4518135"/>
        </p:xfrm>
        <a:graphic>
          <a:graphicData uri="http://schemas.openxmlformats.org/drawingml/2006/table">
            <a:tbl>
              <a:tblPr/>
              <a:tblGrid>
                <a:gridCol w="1600178">
                  <a:extLst>
                    <a:ext uri="{9D8B030D-6E8A-4147-A177-3AD203B41FA5}">
                      <a16:colId xmlns:a16="http://schemas.microsoft.com/office/drawing/2014/main" val="100615995"/>
                    </a:ext>
                  </a:extLst>
                </a:gridCol>
                <a:gridCol w="9674860">
                  <a:extLst>
                    <a:ext uri="{9D8B030D-6E8A-4147-A177-3AD203B41FA5}">
                      <a16:colId xmlns:a16="http://schemas.microsoft.com/office/drawing/2014/main" val="1245221559"/>
                    </a:ext>
                  </a:extLst>
                </a:gridCol>
              </a:tblGrid>
              <a:tr h="317932">
                <a:tc>
                  <a:txBody>
                    <a:bodyPr/>
                    <a:lstStyle/>
                    <a:p>
                      <a:pPr algn="ctr" rtl="0" fontAlgn="base"/>
                      <a:r>
                        <a:rPr lang="en-US" sz="1600" b="1" i="0">
                          <a:effectLst/>
                          <a:latin typeface="Calibri" panose="020F0502020204030204" pitchFamily="34" charset="0"/>
                        </a:rPr>
                        <a:t>Scale </a:t>
                      </a:r>
                      <a:endParaRPr lang="en-US" sz="1600" b="1" i="0">
                        <a:effectLst/>
                      </a:endParaRPr>
                    </a:p>
                  </a:txBody>
                  <a:tcPr marL="27368" marR="27368" marT="13684" marB="1368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600" b="1" i="0">
                          <a:effectLst/>
                          <a:latin typeface="Calibri" panose="020F0502020204030204" pitchFamily="34" charset="0"/>
                        </a:rPr>
                        <a:t>Impact </a:t>
                      </a:r>
                      <a:endParaRPr lang="en-US" sz="1600" b="1" i="0">
                        <a:effectLst/>
                      </a:endParaRPr>
                    </a:p>
                  </a:txBody>
                  <a:tcPr marL="27368" marR="27368" marT="13684" marB="1368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946684029"/>
                  </a:ext>
                </a:extLst>
              </a:tr>
              <a:tr h="1175480">
                <a:tc>
                  <a:txBody>
                    <a:bodyPr/>
                    <a:lstStyle/>
                    <a:p>
                      <a:pPr algn="ctr" rtl="0" fontAlgn="base"/>
                      <a:r>
                        <a:rPr lang="en-US" sz="1600" b="1" i="0">
                          <a:effectLst/>
                          <a:latin typeface="Calibri" panose="020F0502020204030204" pitchFamily="34" charset="0"/>
                        </a:rPr>
                        <a:t>Low </a:t>
                      </a:r>
                      <a:endParaRPr lang="en-US" sz="1600" b="1" i="0" dirty="0">
                        <a:effectLst/>
                      </a:endParaRPr>
                    </a:p>
                  </a:txBody>
                  <a:tcPr marL="27368" marR="27368" marT="13684" marB="1368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600" b="0" i="0">
                          <a:effectLst/>
                          <a:latin typeface="Calibri" panose="020F0502020204030204" pitchFamily="34" charset="0"/>
                        </a:rPr>
                        <a:t>This scale is used to define low level threats that affect the organization on a small scale. Since we are using a public cloud service to store data there are risks surrounding this which will not cause a direct impact on Marvel Studios. Additionally, this impact scale is also used to categorize financial and regulatory compliance which may cause small issues that may occur infrequently. </a:t>
                      </a:r>
                      <a:endParaRPr lang="en-US" sz="1600" b="0" i="0" dirty="0">
                        <a:effectLst/>
                      </a:endParaRPr>
                    </a:p>
                  </a:txBody>
                  <a:tcPr marL="27368" marR="27368" marT="13684" marB="1368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514635981"/>
                  </a:ext>
                </a:extLst>
              </a:tr>
              <a:tr h="1175480">
                <a:tc>
                  <a:txBody>
                    <a:bodyPr/>
                    <a:lstStyle/>
                    <a:p>
                      <a:pPr algn="ctr" rtl="0" fontAlgn="base"/>
                      <a:r>
                        <a:rPr lang="en-US" sz="1600" b="1" i="0">
                          <a:effectLst/>
                          <a:latin typeface="Calibri" panose="020F0502020204030204" pitchFamily="34" charset="0"/>
                        </a:rPr>
                        <a:t>Moderate  </a:t>
                      </a:r>
                      <a:endParaRPr lang="en-US" sz="1600" b="1" i="0" dirty="0">
                        <a:effectLst/>
                      </a:endParaRPr>
                    </a:p>
                  </a:txBody>
                  <a:tcPr marL="27368" marR="27368" marT="13684" marB="1368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600" b="0" i="0">
                          <a:effectLst/>
                          <a:latin typeface="Calibri" panose="020F0502020204030204" pitchFamily="34" charset="0"/>
                        </a:rPr>
                        <a:t>This scale is used to define risks that affect the organization on a moderate scale. This scale is for threats that have a possibility of happening more than the Low scale. Additionally, this impact scale also categorizes threats that may happen day to day and not cause any major problems in the work flow but could cause serious problems if not treated eventually. </a:t>
                      </a:r>
                      <a:endParaRPr lang="en-US" sz="1600" b="0" i="0">
                        <a:effectLst/>
                      </a:endParaRPr>
                    </a:p>
                  </a:txBody>
                  <a:tcPr marL="27368" marR="27368" marT="13684" marB="1368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576247865"/>
                  </a:ext>
                </a:extLst>
              </a:tr>
              <a:tr h="1468517">
                <a:tc>
                  <a:txBody>
                    <a:bodyPr/>
                    <a:lstStyle/>
                    <a:p>
                      <a:pPr algn="ctr" rtl="0" fontAlgn="base"/>
                      <a:r>
                        <a:rPr lang="en-US" sz="1600" b="1" i="0">
                          <a:effectLst/>
                          <a:latin typeface="Calibri" panose="020F0502020204030204" pitchFamily="34" charset="0"/>
                        </a:rPr>
                        <a:t>High </a:t>
                      </a:r>
                      <a:endParaRPr lang="en-US" sz="1600" b="1" i="0" dirty="0">
                        <a:effectLst/>
                      </a:endParaRPr>
                    </a:p>
                  </a:txBody>
                  <a:tcPr marL="27368" marR="27368" marT="13684" marB="1368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600" b="0" i="0">
                          <a:effectLst/>
                          <a:latin typeface="Calibri" panose="020F0502020204030204" pitchFamily="34" charset="0"/>
                        </a:rPr>
                        <a:t>This scale is used to define risks that may have a severe impact on Marvel Studios , organizational operations, assets and individuals involved , the threat event that fall in this category may (i)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harm/loss to individuals . </a:t>
                      </a:r>
                      <a:endParaRPr lang="en-US" sz="1600" b="0" i="0" dirty="0">
                        <a:effectLst/>
                      </a:endParaRPr>
                    </a:p>
                  </a:txBody>
                  <a:tcPr marL="27368" marR="27368" marT="13684" marB="1368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297503984"/>
                  </a:ext>
                </a:extLst>
              </a:tr>
              <a:tr h="380726">
                <a:tc>
                  <a:txBody>
                    <a:bodyPr/>
                    <a:lstStyle/>
                    <a:p>
                      <a:pPr algn="ctr" rtl="0" fontAlgn="base"/>
                      <a:r>
                        <a:rPr lang="en-US" sz="1600" b="1" i="0">
                          <a:effectLst/>
                          <a:latin typeface="Calibri" panose="020F0502020204030204" pitchFamily="34" charset="0"/>
                        </a:rPr>
                        <a:t>Critical </a:t>
                      </a:r>
                      <a:endParaRPr lang="en-US" sz="1600" b="1" i="0" dirty="0">
                        <a:effectLst/>
                      </a:endParaRPr>
                    </a:p>
                  </a:txBody>
                  <a:tcPr marL="27368" marR="27368" marT="13684" marB="1368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600" b="0" i="0">
                          <a:effectLst/>
                          <a:latin typeface="Calibri" panose="020F0502020204030204" pitchFamily="34" charset="0"/>
                        </a:rPr>
                        <a:t>This category is used to define risks that may cause multiple severe or catastrophic impacts on Marvel Studios </a:t>
                      </a:r>
                      <a:endParaRPr lang="en-US" sz="1600" b="0" i="0" dirty="0">
                        <a:effectLst/>
                      </a:endParaRPr>
                    </a:p>
                  </a:txBody>
                  <a:tcPr marL="27368" marR="27368" marT="13684" marB="1368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927084656"/>
                  </a:ext>
                </a:extLst>
              </a:tr>
            </a:tbl>
          </a:graphicData>
        </a:graphic>
      </p:graphicFrame>
    </p:spTree>
    <p:extLst>
      <p:ext uri="{BB962C8B-B14F-4D97-AF65-F5344CB8AC3E}">
        <p14:creationId xmlns:p14="http://schemas.microsoft.com/office/powerpoint/2010/main" val="9302675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Security Risks</a:t>
            </a:r>
          </a:p>
        </p:txBody>
      </p:sp>
      <p:sp>
        <p:nvSpPr>
          <p:cNvPr id="3" name="Text Placeholder 2"/>
          <p:cNvSpPr>
            <a:spLocks noGrp="1"/>
          </p:cNvSpPr>
          <p:nvPr>
            <p:ph type="body" sz="quarter" idx="10"/>
          </p:nvPr>
        </p:nvSpPr>
        <p:spPr>
          <a:xfrm>
            <a:off x="269239" y="1189177"/>
            <a:ext cx="11653523" cy="4844018"/>
          </a:xfrm>
        </p:spPr>
        <p:txBody>
          <a:bodyPr/>
          <a:lstStyle/>
          <a:p>
            <a:r>
              <a:rPr lang="en-US" sz="2200" dirty="0"/>
              <a:t>Quantitative measure of the impact scale</a:t>
            </a:r>
          </a:p>
          <a:p>
            <a:endParaRPr lang="en-US" dirty="0"/>
          </a:p>
          <a:p>
            <a:endParaRPr lang="en-US" dirty="0"/>
          </a:p>
          <a:p>
            <a:endParaRPr lang="en-US" dirty="0"/>
          </a:p>
          <a:p>
            <a:endParaRPr lang="en-US" sz="2200" dirty="0"/>
          </a:p>
          <a:p>
            <a:r>
              <a:rPr lang="en-US" sz="2200" dirty="0"/>
              <a:t>Likelihood</a:t>
            </a:r>
            <a:r>
              <a:rPr lang="en-US" dirty="0"/>
              <a:t> </a:t>
            </a:r>
          </a:p>
          <a:p>
            <a:endParaRPr lang="en-US" dirty="0"/>
          </a:p>
          <a:p>
            <a:r>
              <a:rPr lang="en-US" dirty="0"/>
              <a:t> </a:t>
            </a:r>
          </a:p>
        </p:txBody>
      </p:sp>
      <p:graphicFrame>
        <p:nvGraphicFramePr>
          <p:cNvPr id="5" name="Table 4"/>
          <p:cNvGraphicFramePr>
            <a:graphicFrameLocks noGrp="1"/>
          </p:cNvGraphicFramePr>
          <p:nvPr>
            <p:extLst>
              <p:ext uri="{D42A27DB-BD31-4B8C-83A1-F6EECF244321}">
                <p14:modId xmlns:p14="http://schemas.microsoft.com/office/powerpoint/2010/main" val="3914470787"/>
              </p:ext>
            </p:extLst>
          </p:nvPr>
        </p:nvGraphicFramePr>
        <p:xfrm>
          <a:off x="860611" y="1727741"/>
          <a:ext cx="9943513" cy="2134930"/>
        </p:xfrm>
        <a:graphic>
          <a:graphicData uri="http://schemas.openxmlformats.org/drawingml/2006/table">
            <a:tbl>
              <a:tblPr/>
              <a:tblGrid>
                <a:gridCol w="1932791">
                  <a:extLst>
                    <a:ext uri="{9D8B030D-6E8A-4147-A177-3AD203B41FA5}">
                      <a16:colId xmlns:a16="http://schemas.microsoft.com/office/drawing/2014/main" val="4228948268"/>
                    </a:ext>
                  </a:extLst>
                </a:gridCol>
                <a:gridCol w="1932791">
                  <a:extLst>
                    <a:ext uri="{9D8B030D-6E8A-4147-A177-3AD203B41FA5}">
                      <a16:colId xmlns:a16="http://schemas.microsoft.com/office/drawing/2014/main" val="1226162507"/>
                    </a:ext>
                  </a:extLst>
                </a:gridCol>
                <a:gridCol w="1932791">
                  <a:extLst>
                    <a:ext uri="{9D8B030D-6E8A-4147-A177-3AD203B41FA5}">
                      <a16:colId xmlns:a16="http://schemas.microsoft.com/office/drawing/2014/main" val="937386180"/>
                    </a:ext>
                  </a:extLst>
                </a:gridCol>
                <a:gridCol w="1932791">
                  <a:extLst>
                    <a:ext uri="{9D8B030D-6E8A-4147-A177-3AD203B41FA5}">
                      <a16:colId xmlns:a16="http://schemas.microsoft.com/office/drawing/2014/main" val="3229451521"/>
                    </a:ext>
                  </a:extLst>
                </a:gridCol>
                <a:gridCol w="2212349">
                  <a:extLst>
                    <a:ext uri="{9D8B030D-6E8A-4147-A177-3AD203B41FA5}">
                      <a16:colId xmlns:a16="http://schemas.microsoft.com/office/drawing/2014/main" val="918315735"/>
                    </a:ext>
                  </a:extLst>
                </a:gridCol>
              </a:tblGrid>
              <a:tr h="226798">
                <a:tc>
                  <a:txBody>
                    <a:bodyPr/>
                    <a:lstStyle/>
                    <a:p>
                      <a:pPr algn="ctr" rtl="0" fontAlgn="base"/>
                      <a:r>
                        <a:rPr lang="en-US" sz="1500" b="1" i="0">
                          <a:effectLst/>
                          <a:latin typeface="Calibri" panose="020F0502020204030204" pitchFamily="34" charset="0"/>
                        </a:rPr>
                        <a:t>  </a:t>
                      </a:r>
                      <a:endParaRPr lang="en-US" sz="1500" b="1" i="0" dirty="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Low </a:t>
                      </a:r>
                      <a:endParaRPr lang="en-US" sz="1500" b="1"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Moderate </a:t>
                      </a:r>
                      <a:endParaRPr lang="en-US" sz="1500" b="1" i="0" dirty="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High </a:t>
                      </a:r>
                      <a:endParaRPr lang="en-US" sz="1500" b="1"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Critical </a:t>
                      </a:r>
                      <a:endParaRPr lang="en-US" sz="1500" b="1" i="0" dirty="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724343762"/>
                  </a:ext>
                </a:extLst>
              </a:tr>
              <a:tr h="372806">
                <a:tc>
                  <a:txBody>
                    <a:bodyPr/>
                    <a:lstStyle/>
                    <a:p>
                      <a:pPr algn="ctr" rtl="0" fontAlgn="base"/>
                      <a:r>
                        <a:rPr lang="en-US" sz="1500" b="1" i="0">
                          <a:effectLst/>
                          <a:latin typeface="Calibri" panose="020F0502020204030204" pitchFamily="34" charset="0"/>
                        </a:rPr>
                        <a:t>Loss (monetary) </a:t>
                      </a:r>
                      <a:endParaRPr lang="en-US" sz="1500" b="1" i="0" dirty="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&lt;1k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1k-100k </a:t>
                      </a:r>
                      <a:endParaRPr lang="en-US" sz="1500" b="0" i="0" dirty="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100k-10M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&gt;10M </a:t>
                      </a:r>
                      <a:endParaRPr lang="en-US" sz="1500" b="0" i="0" dirty="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499245240"/>
                  </a:ext>
                </a:extLst>
              </a:tr>
              <a:tr h="372806">
                <a:tc>
                  <a:txBody>
                    <a:bodyPr/>
                    <a:lstStyle/>
                    <a:p>
                      <a:pPr algn="ctr" rtl="0" fontAlgn="base"/>
                      <a:r>
                        <a:rPr lang="en-US" sz="1500" b="1" i="0">
                          <a:effectLst/>
                          <a:latin typeface="Calibri" panose="020F0502020204030204" pitchFamily="34" charset="0"/>
                        </a:rPr>
                        <a:t>Legal </a:t>
                      </a:r>
                      <a:endParaRPr lang="en-US" sz="1500" b="1" i="0" dirty="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Fine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Small claims court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Individual Law suits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Class Action Law suit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949415668"/>
                  </a:ext>
                </a:extLst>
              </a:tr>
              <a:tr h="521928">
                <a:tc>
                  <a:txBody>
                    <a:bodyPr/>
                    <a:lstStyle/>
                    <a:p>
                      <a:pPr algn="ctr" rtl="0" fontAlgn="base"/>
                      <a:r>
                        <a:rPr lang="en-US" sz="1500" b="1" i="0">
                          <a:effectLst/>
                          <a:latin typeface="Calibri" panose="020F0502020204030204" pitchFamily="34" charset="0"/>
                        </a:rPr>
                        <a:t>Safety  </a:t>
                      </a:r>
                      <a:endParaRPr lang="en-US" sz="1500" b="1"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None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Minor Injury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Hospitalization Required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Permanent damage / death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705995570"/>
                  </a:ext>
                </a:extLst>
              </a:tr>
              <a:tr h="372806">
                <a:tc>
                  <a:txBody>
                    <a:bodyPr/>
                    <a:lstStyle/>
                    <a:p>
                      <a:pPr algn="ctr" rtl="0" fontAlgn="base"/>
                      <a:r>
                        <a:rPr lang="en-US" sz="1500" b="1" i="0">
                          <a:effectLst/>
                          <a:latin typeface="Calibri" panose="020F0502020204030204" pitchFamily="34" charset="0"/>
                        </a:rPr>
                        <a:t>Safety (Assets/ Operations) </a:t>
                      </a:r>
                      <a:endParaRPr lang="en-US" sz="1500" b="1" i="0" dirty="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Minor bugs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  </a:t>
                      </a:r>
                      <a:endParaRPr lang="en-US" sz="1500" b="0" i="0" dirty="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System crashes </a:t>
                      </a:r>
                      <a:endParaRPr lang="en-US" sz="1500" b="0" i="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Total System failure </a:t>
                      </a:r>
                      <a:endParaRPr lang="en-US" sz="1500" b="0" i="0" dirty="0">
                        <a:effectLst/>
                      </a:endParaRPr>
                    </a:p>
                  </a:txBody>
                  <a:tcPr marL="82105" marR="82105" marT="41053" marB="41053">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44612734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25861133"/>
              </p:ext>
            </p:extLst>
          </p:nvPr>
        </p:nvGraphicFramePr>
        <p:xfrm>
          <a:off x="860608" y="4665576"/>
          <a:ext cx="9987904" cy="1740960"/>
        </p:xfrm>
        <a:graphic>
          <a:graphicData uri="http://schemas.openxmlformats.org/drawingml/2006/table">
            <a:tbl>
              <a:tblPr/>
              <a:tblGrid>
                <a:gridCol w="4993952">
                  <a:extLst>
                    <a:ext uri="{9D8B030D-6E8A-4147-A177-3AD203B41FA5}">
                      <a16:colId xmlns:a16="http://schemas.microsoft.com/office/drawing/2014/main" val="2552183603"/>
                    </a:ext>
                  </a:extLst>
                </a:gridCol>
                <a:gridCol w="4993952">
                  <a:extLst>
                    <a:ext uri="{9D8B030D-6E8A-4147-A177-3AD203B41FA5}">
                      <a16:colId xmlns:a16="http://schemas.microsoft.com/office/drawing/2014/main" val="3573474467"/>
                    </a:ext>
                  </a:extLst>
                </a:gridCol>
              </a:tblGrid>
              <a:tr h="348192">
                <a:tc>
                  <a:txBody>
                    <a:bodyPr/>
                    <a:lstStyle/>
                    <a:p>
                      <a:pPr algn="ctr" rtl="0" fontAlgn="base"/>
                      <a:r>
                        <a:rPr lang="en-US" sz="1500" b="1" i="0">
                          <a:effectLst/>
                          <a:latin typeface="Calibri" panose="020F0502020204030204" pitchFamily="34" charset="0"/>
                        </a:rPr>
                        <a:t>Scale </a:t>
                      </a:r>
                      <a:endParaRPr lang="en-US" sz="1500" b="1" i="0" dirty="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Likelihood </a:t>
                      </a:r>
                      <a:endParaRPr lang="en-US" sz="1500" b="1" i="0" dirty="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4046134505"/>
                  </a:ext>
                </a:extLst>
              </a:tr>
              <a:tr h="348192">
                <a:tc>
                  <a:txBody>
                    <a:bodyPr/>
                    <a:lstStyle/>
                    <a:p>
                      <a:pPr algn="ctr" rtl="0" fontAlgn="base"/>
                      <a:r>
                        <a:rPr lang="en-US" sz="1500" b="1" i="0">
                          <a:effectLst/>
                          <a:latin typeface="Calibri" panose="020F0502020204030204" pitchFamily="34" charset="0"/>
                        </a:rPr>
                        <a:t>Low </a:t>
                      </a:r>
                      <a:endParaRPr lang="en-US" sz="1500"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The event is not very likely to occur; i.e., once or twice a year </a:t>
                      </a:r>
                      <a:endParaRPr lang="en-US" sz="1500"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156079090"/>
                  </a:ext>
                </a:extLst>
              </a:tr>
              <a:tr h="348192">
                <a:tc>
                  <a:txBody>
                    <a:bodyPr/>
                    <a:lstStyle/>
                    <a:p>
                      <a:pPr algn="ctr" rtl="0" fontAlgn="base"/>
                      <a:r>
                        <a:rPr lang="en-US" sz="1500" b="1" i="0">
                          <a:effectLst/>
                          <a:latin typeface="Calibri" panose="020F0502020204030204" pitchFamily="34" charset="0"/>
                        </a:rPr>
                        <a:t>Moderate </a:t>
                      </a:r>
                      <a:endParaRPr lang="en-US" sz="1500"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The event is somewhat likely to occur; i.e., 1-10 times </a:t>
                      </a:r>
                      <a:endParaRPr lang="en-US" sz="1500" b="0" i="0" dirty="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4154268975"/>
                  </a:ext>
                </a:extLst>
              </a:tr>
              <a:tr h="348192">
                <a:tc>
                  <a:txBody>
                    <a:bodyPr/>
                    <a:lstStyle/>
                    <a:p>
                      <a:pPr algn="ctr" rtl="0" fontAlgn="base"/>
                      <a:r>
                        <a:rPr lang="en-US" sz="1500" b="1" i="0">
                          <a:effectLst/>
                          <a:latin typeface="Calibri" panose="020F0502020204030204" pitchFamily="34" charset="0"/>
                        </a:rPr>
                        <a:t>High  </a:t>
                      </a:r>
                      <a:endParaRPr lang="en-US" sz="1500" b="1"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The event is most likely to occur </a:t>
                      </a:r>
                      <a:endParaRPr lang="en-US" sz="1500" b="0" i="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581337385"/>
                  </a:ext>
                </a:extLst>
              </a:tr>
              <a:tr h="348192">
                <a:tc>
                  <a:txBody>
                    <a:bodyPr/>
                    <a:lstStyle/>
                    <a:p>
                      <a:pPr algn="ctr" rtl="0" fontAlgn="base"/>
                      <a:r>
                        <a:rPr lang="en-US" sz="1500" b="1" i="0">
                          <a:effectLst/>
                          <a:latin typeface="Calibri" panose="020F0502020204030204" pitchFamily="34" charset="0"/>
                        </a:rPr>
                        <a:t>Critical </a:t>
                      </a:r>
                      <a:endParaRPr lang="en-US" sz="1500" b="1" i="0" dirty="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rPr>
                        <a:t>The event is almost certain to occur </a:t>
                      </a:r>
                      <a:endParaRPr lang="en-US" sz="1500" b="0" i="0" dirty="0">
                        <a:effectLst/>
                      </a:endParaRPr>
                    </a:p>
                  </a:txBody>
                  <a:tcPr>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163832924"/>
                  </a:ext>
                </a:extLst>
              </a:tr>
            </a:tbl>
          </a:graphicData>
        </a:graphic>
      </p:graphicFrame>
      <p:sp>
        <p:nvSpPr>
          <p:cNvPr id="7" name="Rectangle 1"/>
          <p:cNvSpPr>
            <a:spLocks noChangeArrowheads="1"/>
          </p:cNvSpPr>
          <p:nvPr/>
        </p:nvSpPr>
        <p:spPr bwMode="auto">
          <a:xfrm>
            <a:off x="2577914" y="46093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58838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 IT assets at risk based on impact.</a:t>
            </a:r>
            <a:br>
              <a:rPr lang="en-US" sz="4800" dirty="0"/>
            </a:b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52805300"/>
              </p:ext>
            </p:extLst>
          </p:nvPr>
        </p:nvGraphicFramePr>
        <p:xfrm>
          <a:off x="591670" y="1189036"/>
          <a:ext cx="11125200" cy="5426140"/>
        </p:xfrm>
        <a:graphic>
          <a:graphicData uri="http://schemas.openxmlformats.org/drawingml/2006/table">
            <a:tbl>
              <a:tblPr/>
              <a:tblGrid>
                <a:gridCol w="3708400">
                  <a:extLst>
                    <a:ext uri="{9D8B030D-6E8A-4147-A177-3AD203B41FA5}">
                      <a16:colId xmlns:a16="http://schemas.microsoft.com/office/drawing/2014/main" val="4190460105"/>
                    </a:ext>
                  </a:extLst>
                </a:gridCol>
                <a:gridCol w="3708400">
                  <a:extLst>
                    <a:ext uri="{9D8B030D-6E8A-4147-A177-3AD203B41FA5}">
                      <a16:colId xmlns:a16="http://schemas.microsoft.com/office/drawing/2014/main" val="3487349642"/>
                    </a:ext>
                  </a:extLst>
                </a:gridCol>
                <a:gridCol w="3708400">
                  <a:extLst>
                    <a:ext uri="{9D8B030D-6E8A-4147-A177-3AD203B41FA5}">
                      <a16:colId xmlns:a16="http://schemas.microsoft.com/office/drawing/2014/main" val="2259029589"/>
                    </a:ext>
                  </a:extLst>
                </a:gridCol>
              </a:tblGrid>
              <a:tr h="255010">
                <a:tc>
                  <a:txBody>
                    <a:bodyPr/>
                    <a:lstStyle/>
                    <a:p>
                      <a:pPr algn="ctr" rtl="0" fontAlgn="base"/>
                      <a:r>
                        <a:rPr lang="en-US" sz="1500" b="1" i="0">
                          <a:effectLst/>
                          <a:latin typeface="Calibri" panose="020F0502020204030204" pitchFamily="34" charset="0"/>
                        </a:rPr>
                        <a:t>IT asset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CIA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Impact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91925980"/>
                  </a:ext>
                </a:extLst>
              </a:tr>
              <a:tr h="425016">
                <a:tc>
                  <a:txBody>
                    <a:bodyPr/>
                    <a:lstStyle/>
                    <a:p>
                      <a:pPr algn="ctr" rtl="0" fontAlgn="base"/>
                      <a:r>
                        <a:rPr lang="en-US" sz="1500" b="1" i="0">
                          <a:effectLst/>
                          <a:latin typeface="Calibri" panose="020F0502020204030204" pitchFamily="34" charset="0"/>
                        </a:rPr>
                        <a:t>MS-SIS Informational Assets (mass)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347675497"/>
                  </a:ext>
                </a:extLst>
              </a:tr>
              <a:tr h="425016">
                <a:tc>
                  <a:txBody>
                    <a:bodyPr/>
                    <a:lstStyle/>
                    <a:p>
                      <a:pPr algn="ctr" rtl="0" fontAlgn="base"/>
                      <a:r>
                        <a:rPr lang="en-US" sz="1500" b="1" i="0">
                          <a:effectLst/>
                          <a:latin typeface="Calibri" panose="020F0502020204030204" pitchFamily="34" charset="0"/>
                        </a:rPr>
                        <a:t>MS-SIS Informational Assets (isolated) </a:t>
                      </a:r>
                      <a:endParaRPr lang="en-US" sz="1500" b="1" i="0" dirty="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732546508"/>
                  </a:ext>
                </a:extLst>
              </a:tr>
              <a:tr h="425016">
                <a:tc>
                  <a:txBody>
                    <a:bodyPr/>
                    <a:lstStyle/>
                    <a:p>
                      <a:pPr algn="ctr" rtl="0" fontAlgn="base"/>
                      <a:r>
                        <a:rPr lang="en-US" sz="1500" b="1" i="0">
                          <a:effectLst/>
                          <a:latin typeface="Calibri" panose="020F0502020204030204" pitchFamily="34" charset="0"/>
                        </a:rPr>
                        <a:t>MS-SIS Business Processes (Mass)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I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94174852"/>
                  </a:ext>
                </a:extLst>
              </a:tr>
              <a:tr h="425016">
                <a:tc>
                  <a:txBody>
                    <a:bodyPr/>
                    <a:lstStyle/>
                    <a:p>
                      <a:pPr algn="ctr" rtl="0" fontAlgn="base"/>
                      <a:r>
                        <a:rPr lang="en-US" sz="1500" b="1" i="0">
                          <a:effectLst/>
                          <a:latin typeface="Calibri" panose="020F0502020204030204" pitchFamily="34" charset="0"/>
                        </a:rPr>
                        <a:t>MS-SIS  Business Processes (Isolated)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I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74204203"/>
                  </a:ext>
                </a:extLst>
              </a:tr>
              <a:tr h="425016">
                <a:tc>
                  <a:txBody>
                    <a:bodyPr/>
                    <a:lstStyle/>
                    <a:p>
                      <a:pPr algn="ctr" rtl="0" fontAlgn="base"/>
                      <a:r>
                        <a:rPr lang="en-US" sz="1500" b="1" i="0">
                          <a:effectLst/>
                          <a:latin typeface="Calibri" panose="020F0502020204030204" pitchFamily="34" charset="0"/>
                        </a:rPr>
                        <a:t>MS-SIS Business Processes (mass)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A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87078499"/>
                  </a:ext>
                </a:extLst>
              </a:tr>
              <a:tr h="425016">
                <a:tc>
                  <a:txBody>
                    <a:bodyPr/>
                    <a:lstStyle/>
                    <a:p>
                      <a:pPr algn="ctr" rtl="0" fontAlgn="base"/>
                      <a:r>
                        <a:rPr lang="en-US" sz="1500" b="1" i="0">
                          <a:effectLst/>
                          <a:latin typeface="Calibri" panose="020F0502020204030204" pitchFamily="34" charset="0"/>
                        </a:rPr>
                        <a:t>MS-SIS Business Processes (Isolated)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A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592848260"/>
                  </a:ext>
                </a:extLst>
              </a:tr>
              <a:tr h="425016">
                <a:tc>
                  <a:txBody>
                    <a:bodyPr/>
                    <a:lstStyle/>
                    <a:p>
                      <a:pPr algn="ctr" rtl="0" fontAlgn="base"/>
                      <a:r>
                        <a:rPr lang="en-US" sz="1500" b="1" i="0">
                          <a:effectLst/>
                          <a:latin typeface="Calibri" panose="020F0502020204030204" pitchFamily="34" charset="0"/>
                        </a:rPr>
                        <a:t>MS-SIS Key Establishment Process (Mass)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138076504"/>
                  </a:ext>
                </a:extLst>
              </a:tr>
              <a:tr h="425016">
                <a:tc>
                  <a:txBody>
                    <a:bodyPr/>
                    <a:lstStyle/>
                    <a:p>
                      <a:pPr algn="ctr" rtl="0" fontAlgn="base"/>
                      <a:r>
                        <a:rPr lang="en-US" sz="1500" b="1" i="0">
                          <a:effectLst/>
                          <a:latin typeface="Calibri" panose="020F0502020204030204" pitchFamily="34" charset="0"/>
                        </a:rPr>
                        <a:t>MS-SIS Key Establishment Process (Isolated)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Moderate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959356407"/>
                  </a:ext>
                </a:extLst>
              </a:tr>
              <a:tr h="425016">
                <a:tc>
                  <a:txBody>
                    <a:bodyPr/>
                    <a:lstStyle/>
                    <a:p>
                      <a:pPr algn="ctr" rtl="0" fontAlgn="base"/>
                      <a:r>
                        <a:rPr lang="en-US" sz="1500" b="1" i="0">
                          <a:effectLst/>
                          <a:latin typeface="Calibri" panose="020F0502020204030204" pitchFamily="34" charset="0"/>
                        </a:rPr>
                        <a:t>MS-SIS   Key Management Process (Mass)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I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790396288"/>
                  </a:ext>
                </a:extLst>
              </a:tr>
              <a:tr h="425016">
                <a:tc>
                  <a:txBody>
                    <a:bodyPr/>
                    <a:lstStyle/>
                    <a:p>
                      <a:pPr algn="ctr" rtl="0" fontAlgn="base"/>
                      <a:r>
                        <a:rPr lang="en-US" sz="1500" b="1" i="0">
                          <a:effectLst/>
                          <a:latin typeface="Calibri" panose="020F0502020204030204" pitchFamily="34" charset="0"/>
                        </a:rPr>
                        <a:t>MS-SIS Key Management Process (Isolated)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I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775812017"/>
                  </a:ext>
                </a:extLst>
              </a:tr>
              <a:tr h="425016">
                <a:tc>
                  <a:txBody>
                    <a:bodyPr/>
                    <a:lstStyle/>
                    <a:p>
                      <a:pPr algn="ctr" rtl="0" fontAlgn="base"/>
                      <a:r>
                        <a:rPr lang="en-US" sz="1500" b="1" i="0">
                          <a:effectLst/>
                          <a:latin typeface="Calibri" panose="020F0502020204030204" pitchFamily="34" charset="0"/>
                        </a:rPr>
                        <a:t>MS-SIS Operational Assets Inventories (Mass)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Moderate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954325807"/>
                  </a:ext>
                </a:extLst>
              </a:tr>
              <a:tr h="425016">
                <a:tc>
                  <a:txBody>
                    <a:bodyPr/>
                    <a:lstStyle/>
                    <a:p>
                      <a:pPr algn="ctr" rtl="0" fontAlgn="base"/>
                      <a:r>
                        <a:rPr lang="en-US" sz="1500" b="1" i="0">
                          <a:effectLst/>
                          <a:latin typeface="Calibri" panose="020F0502020204030204" pitchFamily="34" charset="0"/>
                        </a:rPr>
                        <a:t>MS-SIS Operational Assets Inventories (Isolated) </a:t>
                      </a:r>
                      <a:endParaRPr lang="en-US" sz="1500" b="1"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 </a:t>
                      </a:r>
                      <a:endParaRPr lang="en-US" sz="1500" b="0" i="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Low </a:t>
                      </a:r>
                      <a:endParaRPr lang="en-US" sz="1500" b="0" i="0" dirty="0">
                        <a:effectLst/>
                      </a:endParaRPr>
                    </a:p>
                  </a:txBody>
                  <a:tcPr marL="32582" marR="32582" marT="16291" marB="16291">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593535482"/>
                  </a:ext>
                </a:extLst>
              </a:tr>
            </a:tbl>
          </a:graphicData>
        </a:graphic>
      </p:graphicFrame>
    </p:spTree>
    <p:extLst>
      <p:ext uri="{BB962C8B-B14F-4D97-AF65-F5344CB8AC3E}">
        <p14:creationId xmlns:p14="http://schemas.microsoft.com/office/powerpoint/2010/main" val="27374738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1662" y="253340"/>
            <a:ext cx="11653523" cy="4046236"/>
          </a:xfrm>
        </p:spPr>
        <p:txBody>
          <a:bodyPr/>
          <a:lstStyle/>
          <a:p>
            <a:r>
              <a:rPr lang="en-US" dirty="0"/>
              <a:t>Likelihood of specific threat agent </a:t>
            </a:r>
          </a:p>
          <a:p>
            <a:endParaRPr lang="en-US" dirty="0"/>
          </a:p>
          <a:p>
            <a:endParaRPr lang="en-US" dirty="0"/>
          </a:p>
          <a:p>
            <a:endParaRPr lang="en-US" dirty="0"/>
          </a:p>
          <a:p>
            <a:endParaRPr lang="en-US" dirty="0"/>
          </a:p>
          <a:p>
            <a:r>
              <a:rPr lang="en-US" dirty="0"/>
              <a:t> </a:t>
            </a:r>
          </a:p>
        </p:txBody>
      </p:sp>
      <p:graphicFrame>
        <p:nvGraphicFramePr>
          <p:cNvPr id="6" name="Table 5"/>
          <p:cNvGraphicFramePr>
            <a:graphicFrameLocks noGrp="1"/>
          </p:cNvGraphicFramePr>
          <p:nvPr>
            <p:extLst>
              <p:ext uri="{D42A27DB-BD31-4B8C-83A1-F6EECF244321}">
                <p14:modId xmlns:p14="http://schemas.microsoft.com/office/powerpoint/2010/main" val="447099580"/>
              </p:ext>
            </p:extLst>
          </p:nvPr>
        </p:nvGraphicFramePr>
        <p:xfrm>
          <a:off x="833719" y="1463461"/>
          <a:ext cx="9932892" cy="3210303"/>
        </p:xfrm>
        <a:graphic>
          <a:graphicData uri="http://schemas.openxmlformats.org/drawingml/2006/table">
            <a:tbl>
              <a:tblPr/>
              <a:tblGrid>
                <a:gridCol w="3310964">
                  <a:extLst>
                    <a:ext uri="{9D8B030D-6E8A-4147-A177-3AD203B41FA5}">
                      <a16:colId xmlns:a16="http://schemas.microsoft.com/office/drawing/2014/main" val="2844957357"/>
                    </a:ext>
                  </a:extLst>
                </a:gridCol>
                <a:gridCol w="3310964">
                  <a:extLst>
                    <a:ext uri="{9D8B030D-6E8A-4147-A177-3AD203B41FA5}">
                      <a16:colId xmlns:a16="http://schemas.microsoft.com/office/drawing/2014/main" val="3705649494"/>
                    </a:ext>
                  </a:extLst>
                </a:gridCol>
                <a:gridCol w="3310964">
                  <a:extLst>
                    <a:ext uri="{9D8B030D-6E8A-4147-A177-3AD203B41FA5}">
                      <a16:colId xmlns:a16="http://schemas.microsoft.com/office/drawing/2014/main" val="301592755"/>
                    </a:ext>
                  </a:extLst>
                </a:gridCol>
              </a:tblGrid>
              <a:tr h="373728">
                <a:tc>
                  <a:txBody>
                    <a:bodyPr/>
                    <a:lstStyle/>
                    <a:p>
                      <a:pPr algn="ctr" rtl="0" fontAlgn="base"/>
                      <a:r>
                        <a:rPr lang="en-US" sz="1500" b="1" i="0">
                          <a:effectLst/>
                          <a:latin typeface="Calibri" panose="020F0502020204030204" pitchFamily="34" charset="0"/>
                        </a:rPr>
                        <a:t>Threat / Threat agent Objective </a:t>
                      </a:r>
                      <a:endParaRPr lang="en-US" sz="1500" b="1" i="0" dirty="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Outsider Likelihood </a:t>
                      </a:r>
                      <a:endParaRPr lang="en-US" sz="1500" b="1"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rPr>
                        <a:t>Insider Likelihood </a:t>
                      </a:r>
                      <a:endParaRPr lang="en-US" sz="1500" b="1"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64931858"/>
                  </a:ext>
                </a:extLst>
              </a:tr>
              <a:tr h="405225">
                <a:tc>
                  <a:txBody>
                    <a:bodyPr/>
                    <a:lstStyle/>
                    <a:p>
                      <a:pPr algn="ctr" rtl="0" fontAlgn="base"/>
                      <a:r>
                        <a:rPr lang="en-US" sz="1500" b="1" i="0">
                          <a:effectLst/>
                          <a:latin typeface="Calibri" panose="020F0502020204030204" pitchFamily="34" charset="0"/>
                        </a:rPr>
                        <a:t>MS-SIS Informational Asset </a:t>
                      </a:r>
                      <a:endParaRPr lang="en-US" sz="1500" b="1"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367324530"/>
                  </a:ext>
                </a:extLst>
              </a:tr>
              <a:tr h="405225">
                <a:tc>
                  <a:txBody>
                    <a:bodyPr/>
                    <a:lstStyle/>
                    <a:p>
                      <a:pPr algn="ctr" rtl="0" fontAlgn="base"/>
                      <a:r>
                        <a:rPr lang="en-US" sz="1500" b="1" i="0">
                          <a:effectLst/>
                          <a:latin typeface="Calibri" panose="020F0502020204030204" pitchFamily="34" charset="0"/>
                        </a:rPr>
                        <a:t>MS-SIS Business Processes  </a:t>
                      </a:r>
                      <a:endParaRPr lang="en-US" sz="1500" b="1"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267212265"/>
                  </a:ext>
                </a:extLst>
              </a:tr>
              <a:tr h="405225">
                <a:tc>
                  <a:txBody>
                    <a:bodyPr/>
                    <a:lstStyle/>
                    <a:p>
                      <a:pPr algn="ctr" rtl="0" fontAlgn="base"/>
                      <a:r>
                        <a:rPr lang="en-US" sz="1500" b="1" i="0">
                          <a:effectLst/>
                          <a:latin typeface="Calibri" panose="020F0502020204030204" pitchFamily="34" charset="0"/>
                        </a:rPr>
                        <a:t>MS-SIS Keys </a:t>
                      </a:r>
                      <a:endParaRPr lang="en-US" sz="1500" b="1"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Critical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537093109"/>
                  </a:ext>
                </a:extLst>
              </a:tr>
              <a:tr h="405225">
                <a:tc>
                  <a:txBody>
                    <a:bodyPr/>
                    <a:lstStyle/>
                    <a:p>
                      <a:pPr algn="ctr" rtl="0" fontAlgn="base"/>
                      <a:r>
                        <a:rPr lang="en-US" sz="1500" b="1" i="0">
                          <a:effectLst/>
                          <a:latin typeface="Calibri" panose="020F0502020204030204" pitchFamily="34" charset="0"/>
                        </a:rPr>
                        <a:t>MS-SIS Operational Assets  </a:t>
                      </a:r>
                      <a:endParaRPr lang="en-US" sz="1500" b="1"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dirty="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Moderate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380653093"/>
                  </a:ext>
                </a:extLst>
              </a:tr>
              <a:tr h="405225">
                <a:tc>
                  <a:txBody>
                    <a:bodyPr/>
                    <a:lstStyle/>
                    <a:p>
                      <a:pPr algn="ctr" rtl="0" fontAlgn="base"/>
                      <a:r>
                        <a:rPr lang="en-US" sz="1500" b="1" i="0">
                          <a:effectLst/>
                          <a:latin typeface="Calibri" panose="020F0502020204030204" pitchFamily="34" charset="0"/>
                        </a:rPr>
                        <a:t>Hackers  </a:t>
                      </a:r>
                      <a:endParaRPr lang="en-US" sz="1500" b="1"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High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Moderate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2554652816"/>
                  </a:ext>
                </a:extLst>
              </a:tr>
              <a:tr h="405225">
                <a:tc>
                  <a:txBody>
                    <a:bodyPr/>
                    <a:lstStyle/>
                    <a:p>
                      <a:pPr algn="ctr" rtl="0" fontAlgn="base"/>
                      <a:r>
                        <a:rPr lang="en-US" sz="1500" b="1" i="0">
                          <a:effectLst/>
                          <a:latin typeface="Calibri" panose="020F0502020204030204" pitchFamily="34" charset="0"/>
                        </a:rPr>
                        <a:t>Foreign hackers  </a:t>
                      </a:r>
                      <a:endParaRPr lang="en-US" sz="1500" b="1"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Moderate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Low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567743206"/>
                  </a:ext>
                </a:extLst>
              </a:tr>
              <a:tr h="405225">
                <a:tc>
                  <a:txBody>
                    <a:bodyPr/>
                    <a:lstStyle/>
                    <a:p>
                      <a:pPr algn="ctr" rtl="0" fontAlgn="base"/>
                      <a:r>
                        <a:rPr lang="en-US" sz="1500" b="1" i="0">
                          <a:effectLst/>
                          <a:latin typeface="Calibri" panose="020F0502020204030204" pitchFamily="34" charset="0"/>
                        </a:rPr>
                        <a:t>Corporate spies  </a:t>
                      </a:r>
                      <a:endParaRPr lang="en-US" sz="1500" b="1"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Moderate </a:t>
                      </a:r>
                      <a:endParaRPr lang="en-US" sz="1500" b="0" i="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rPr>
                        <a:t>Moderate </a:t>
                      </a:r>
                      <a:endParaRPr lang="en-US" sz="1500" b="0" i="0" dirty="0">
                        <a:effectLst/>
                      </a:endParaRPr>
                    </a:p>
                  </a:txBody>
                  <a:tcPr marL="78948" marR="78948" marT="39474" marB="39474">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739761622"/>
                  </a:ext>
                </a:extLst>
              </a:tr>
            </a:tbl>
          </a:graphicData>
        </a:graphic>
      </p:graphicFrame>
    </p:spTree>
    <p:extLst>
      <p:ext uri="{BB962C8B-B14F-4D97-AF65-F5344CB8AC3E}">
        <p14:creationId xmlns:p14="http://schemas.microsoft.com/office/powerpoint/2010/main" val="32932276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Assessment </a:t>
            </a:r>
          </a:p>
        </p:txBody>
      </p:sp>
      <p:sp>
        <p:nvSpPr>
          <p:cNvPr id="3" name="Text Placeholder 2"/>
          <p:cNvSpPr>
            <a:spLocks noGrp="1"/>
          </p:cNvSpPr>
          <p:nvPr>
            <p:ph type="body" sz="quarter" idx="10"/>
          </p:nvPr>
        </p:nvSpPr>
        <p:spPr>
          <a:xfrm>
            <a:off x="269239" y="1189177"/>
            <a:ext cx="11653523" cy="1098762"/>
          </a:xfrm>
        </p:spPr>
        <p:txBody>
          <a:bodyPr/>
          <a:lstStyle/>
          <a:p>
            <a:r>
              <a:rPr lang="en-US" sz="2200" dirty="0"/>
              <a:t>Vulnerable areas :</a:t>
            </a:r>
          </a:p>
          <a:p>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4233574393"/>
              </p:ext>
            </p:extLst>
          </p:nvPr>
        </p:nvGraphicFramePr>
        <p:xfrm>
          <a:off x="489522" y="1843895"/>
          <a:ext cx="10701392" cy="4145845"/>
        </p:xfrm>
        <a:graphic>
          <a:graphicData uri="http://schemas.openxmlformats.org/drawingml/2006/table">
            <a:tbl>
              <a:tblPr/>
              <a:tblGrid>
                <a:gridCol w="3328894">
                  <a:extLst>
                    <a:ext uri="{9D8B030D-6E8A-4147-A177-3AD203B41FA5}">
                      <a16:colId xmlns:a16="http://schemas.microsoft.com/office/drawing/2014/main" val="320950498"/>
                    </a:ext>
                  </a:extLst>
                </a:gridCol>
                <a:gridCol w="3328894">
                  <a:extLst>
                    <a:ext uri="{9D8B030D-6E8A-4147-A177-3AD203B41FA5}">
                      <a16:colId xmlns:a16="http://schemas.microsoft.com/office/drawing/2014/main" val="2758863104"/>
                    </a:ext>
                  </a:extLst>
                </a:gridCol>
                <a:gridCol w="4043604">
                  <a:extLst>
                    <a:ext uri="{9D8B030D-6E8A-4147-A177-3AD203B41FA5}">
                      <a16:colId xmlns:a16="http://schemas.microsoft.com/office/drawing/2014/main" val="1959656599"/>
                    </a:ext>
                  </a:extLst>
                </a:gridCol>
              </a:tblGrid>
              <a:tr h="431394">
                <a:tc>
                  <a:txBody>
                    <a:bodyPr/>
                    <a:lstStyle/>
                    <a:p>
                      <a:pPr algn="ctr" rtl="0" fontAlgn="base"/>
                      <a:r>
                        <a:rPr lang="en-US" sz="1500" b="1" i="0">
                          <a:effectLst/>
                          <a:latin typeface="Calibri" panose="020F0502020204030204" pitchFamily="34" charset="0"/>
                          <a:cs typeface="Calibri" panose="020F0502020204030204" pitchFamily="34" charset="0"/>
                        </a:rPr>
                        <a:t>Threat / Threat agent Objective </a:t>
                      </a:r>
                      <a:endParaRPr lang="en-US" sz="1500" b="1" i="0" dirty="0">
                        <a:effectLst/>
                        <a:latin typeface="Calibri" panose="020F0502020204030204" pitchFamily="34" charset="0"/>
                        <a:cs typeface="Calibri" panose="020F0502020204030204" pitchFamily="34" charset="0"/>
                      </a:endParaRP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cs typeface="Calibri" panose="020F0502020204030204" pitchFamily="34" charset="0"/>
                        </a:rPr>
                        <a:t>Vulnerable Areas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cs typeface="Calibri" panose="020F0502020204030204" pitchFamily="34" charset="0"/>
                        </a:rPr>
                        <a:t>Comment </a:t>
                      </a:r>
                      <a:endParaRPr lang="en-US" sz="1500" b="1" i="0" dirty="0">
                        <a:effectLst/>
                        <a:latin typeface="Calibri" panose="020F0502020204030204" pitchFamily="34" charset="0"/>
                        <a:cs typeface="Calibri" panose="020F0502020204030204" pitchFamily="34" charset="0"/>
                      </a:endParaRP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1905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02139495"/>
                  </a:ext>
                </a:extLst>
              </a:tr>
              <a:tr h="626079">
                <a:tc>
                  <a:txBody>
                    <a:bodyPr/>
                    <a:lstStyle/>
                    <a:p>
                      <a:pPr algn="ctr" rtl="0" fontAlgn="base"/>
                      <a:r>
                        <a:rPr lang="en-US" sz="1500" b="1" i="0">
                          <a:effectLst/>
                          <a:latin typeface="Calibri" panose="020F0502020204030204" pitchFamily="34" charset="0"/>
                          <a:cs typeface="Calibri" panose="020F0502020204030204" pitchFamily="34" charset="0"/>
                        </a:rPr>
                        <a:t>MS-SIS Informational Asset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cs typeface="Calibri" panose="020F0502020204030204" pitchFamily="34" charset="0"/>
                        </a:rPr>
                        <a:t>MS-SIS </a:t>
                      </a:r>
                      <a:r>
                        <a:rPr lang="en-US" sz="1500" b="0" i="0">
                          <a:effectLst/>
                          <a:latin typeface="Calibri" panose="020F0502020204030204" pitchFamily="34" charset="0"/>
                          <a:cs typeface="Calibri" panose="020F0502020204030204" pitchFamily="34" charset="0"/>
                        </a:rPr>
                        <a:t>(C) (I)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cs typeface="Calibri" panose="020F0502020204030204" pitchFamily="34" charset="0"/>
                        </a:rPr>
                        <a:t>Accessing the Informational assets would mean the whole system has been compromised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19050" cap="flat" cmpd="sng" algn="ctr">
                      <a:solidFill>
                        <a:srgbClr val="8EAADB"/>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947526751"/>
                  </a:ext>
                </a:extLst>
              </a:tr>
              <a:tr h="626079">
                <a:tc>
                  <a:txBody>
                    <a:bodyPr/>
                    <a:lstStyle/>
                    <a:p>
                      <a:pPr algn="ctr" rtl="0" fontAlgn="base"/>
                      <a:r>
                        <a:rPr lang="en-US" sz="1500" b="1" i="0">
                          <a:effectLst/>
                          <a:latin typeface="Calibri" panose="020F0502020204030204" pitchFamily="34" charset="0"/>
                          <a:cs typeface="Calibri" panose="020F0502020204030204" pitchFamily="34" charset="0"/>
                        </a:rPr>
                        <a:t>Upload/download failure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cs typeface="Calibri" panose="020F0502020204030204" pitchFamily="34" charset="0"/>
                        </a:rPr>
                        <a:t>MS-SIS </a:t>
                      </a:r>
                      <a:r>
                        <a:rPr lang="en-US" sz="1500" b="0" i="0">
                          <a:effectLst/>
                          <a:latin typeface="Calibri" panose="020F0502020204030204" pitchFamily="34" charset="0"/>
                          <a:cs typeface="Calibri" panose="020F0502020204030204" pitchFamily="34" charset="0"/>
                        </a:rPr>
                        <a:t>Business Process  (A) (I)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cs typeface="Calibri" panose="020F0502020204030204" pitchFamily="34" charset="0"/>
                        </a:rPr>
                        <a:t>The attacker will try to deny or spoof the connection to make it look like it is geniune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12149070"/>
                  </a:ext>
                </a:extLst>
              </a:tr>
              <a:tr h="820764">
                <a:tc>
                  <a:txBody>
                    <a:bodyPr/>
                    <a:lstStyle/>
                    <a:p>
                      <a:pPr algn="ctr" rtl="0" fontAlgn="base"/>
                      <a:r>
                        <a:rPr lang="en-US" sz="1500" b="1" i="0">
                          <a:effectLst/>
                          <a:latin typeface="Calibri" panose="020F0502020204030204" pitchFamily="34" charset="0"/>
                          <a:cs typeface="Calibri" panose="020F0502020204030204" pitchFamily="34" charset="0"/>
                        </a:rPr>
                        <a:t>Hackers (DOS)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cs typeface="Calibri" panose="020F0502020204030204" pitchFamily="34" charset="0"/>
                        </a:rPr>
                        <a:t>MS-SIS </a:t>
                      </a:r>
                      <a:r>
                        <a:rPr lang="en-US" sz="1500" b="0" i="0">
                          <a:effectLst/>
                          <a:latin typeface="Calibri" panose="020F0502020204030204" pitchFamily="34" charset="0"/>
                          <a:cs typeface="Calibri" panose="020F0502020204030204" pitchFamily="34" charset="0"/>
                        </a:rPr>
                        <a:t>Business Process (A) </a:t>
                      </a:r>
                    </a:p>
                    <a:p>
                      <a:pPr algn="ctr" rtl="0" fontAlgn="base"/>
                      <a:r>
                        <a:rPr lang="en-US" sz="1500" b="1" i="0">
                          <a:effectLst/>
                          <a:latin typeface="Calibri" panose="020F0502020204030204" pitchFamily="34" charset="0"/>
                          <a:cs typeface="Calibri" panose="020F0502020204030204" pitchFamily="34" charset="0"/>
                        </a:rPr>
                        <a:t>MS-SIS </a:t>
                      </a:r>
                      <a:r>
                        <a:rPr lang="en-US" sz="1500" b="0" i="0">
                          <a:effectLst/>
                          <a:latin typeface="Calibri" panose="020F0502020204030204" pitchFamily="34" charset="0"/>
                          <a:cs typeface="Calibri" panose="020F0502020204030204" pitchFamily="34" charset="0"/>
                        </a:rPr>
                        <a:t>(A)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cs typeface="Calibri" panose="020F0502020204030204" pitchFamily="34" charset="0"/>
                        </a:rPr>
                        <a:t>The hackers may try to target the Business process to prevent the user agents from accessing it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3052542096"/>
                  </a:ext>
                </a:extLst>
              </a:tr>
              <a:tr h="626079">
                <a:tc>
                  <a:txBody>
                    <a:bodyPr/>
                    <a:lstStyle/>
                    <a:p>
                      <a:pPr algn="ctr" rtl="0" fontAlgn="base"/>
                      <a:r>
                        <a:rPr lang="en-US" sz="1500" b="1" i="0">
                          <a:effectLst/>
                          <a:latin typeface="Calibri" panose="020F0502020204030204" pitchFamily="34" charset="0"/>
                          <a:cs typeface="Calibri" panose="020F0502020204030204" pitchFamily="34" charset="0"/>
                        </a:rPr>
                        <a:t>Stealing MS-SIS Keys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0" i="0">
                          <a:effectLst/>
                          <a:latin typeface="Calibri" panose="020F0502020204030204" pitchFamily="34" charset="0"/>
                          <a:cs typeface="Calibri" panose="020F0502020204030204" pitchFamily="34" charset="0"/>
                        </a:rPr>
                        <a:t>Key Management Store (C ) (I )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cs typeface="Calibri" panose="020F0502020204030204" pitchFamily="34" charset="0"/>
                        </a:rPr>
                        <a:t>The threat agents are most likely to target the Keys used by the user agent </a:t>
                      </a: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414980829"/>
                  </a:ext>
                </a:extLst>
              </a:tr>
              <a:tr h="1015450">
                <a:tc>
                  <a:txBody>
                    <a:bodyPr/>
                    <a:lstStyle/>
                    <a:p>
                      <a:pPr algn="ctr" rtl="0" fontAlgn="base"/>
                      <a:r>
                        <a:rPr lang="en-US" sz="1500" b="1" i="0">
                          <a:effectLst/>
                          <a:latin typeface="Calibri" panose="020F0502020204030204" pitchFamily="34" charset="0"/>
                          <a:cs typeface="Calibri" panose="020F0502020204030204" pitchFamily="34" charset="0"/>
                        </a:rPr>
                        <a:t>Corporate spies  </a:t>
                      </a:r>
                      <a:endParaRPr lang="en-US" sz="1500" b="1" i="0" dirty="0">
                        <a:effectLst/>
                        <a:latin typeface="Calibri" panose="020F0502020204030204" pitchFamily="34" charset="0"/>
                        <a:cs typeface="Calibri" panose="020F0502020204030204" pitchFamily="34" charset="0"/>
                      </a:endParaRP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ctr" rtl="0" fontAlgn="base"/>
                      <a:r>
                        <a:rPr lang="en-US" sz="1500" b="1" i="0">
                          <a:effectLst/>
                          <a:latin typeface="Calibri" panose="020F0502020204030204" pitchFamily="34" charset="0"/>
                          <a:cs typeface="Calibri" panose="020F0502020204030204" pitchFamily="34" charset="0"/>
                        </a:rPr>
                        <a:t>MS-SIS </a:t>
                      </a:r>
                      <a:r>
                        <a:rPr lang="en-US" sz="1500" b="0" i="0">
                          <a:effectLst/>
                          <a:latin typeface="Calibri" panose="020F0502020204030204" pitchFamily="34" charset="0"/>
                          <a:cs typeface="Calibri" panose="020F0502020204030204" pitchFamily="34" charset="0"/>
                        </a:rPr>
                        <a:t>(C ,I, A) </a:t>
                      </a:r>
                      <a:endParaRPr lang="en-US" sz="1500" b="0" i="0" dirty="0">
                        <a:effectLst/>
                        <a:latin typeface="Calibri" panose="020F0502020204030204" pitchFamily="34" charset="0"/>
                        <a:cs typeface="Calibri" panose="020F0502020204030204" pitchFamily="34" charset="0"/>
                      </a:endParaRP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tc>
                  <a:txBody>
                    <a:bodyPr/>
                    <a:lstStyle/>
                    <a:p>
                      <a:pPr algn="just" rtl="0" fontAlgn="base"/>
                      <a:r>
                        <a:rPr lang="en-US" sz="1500" b="0" i="0">
                          <a:effectLst/>
                          <a:latin typeface="Calibri" panose="020F0502020204030204" pitchFamily="34" charset="0"/>
                          <a:cs typeface="Calibri" panose="020F0502020204030204" pitchFamily="34" charset="0"/>
                        </a:rPr>
                        <a:t>Corporate spies hired by other agencies might target the whole system to either collapse the system, compromise integrity or deny availability  </a:t>
                      </a:r>
                      <a:endParaRPr lang="en-US" sz="1500" b="0" i="0" dirty="0">
                        <a:effectLst/>
                        <a:latin typeface="Calibri" panose="020F0502020204030204" pitchFamily="34" charset="0"/>
                        <a:cs typeface="Calibri" panose="020F0502020204030204" pitchFamily="34" charset="0"/>
                      </a:endParaRPr>
                    </a:p>
                  </a:txBody>
                  <a:tcPr marL="39474" marR="39474" marT="19737" marB="19737">
                    <a:lnL w="9525" cap="flat" cmpd="sng" algn="ctr">
                      <a:solidFill>
                        <a:srgbClr val="B4C6E7"/>
                      </a:solidFill>
                      <a:prstDash val="solid"/>
                      <a:round/>
                      <a:headEnd type="none" w="med" len="med"/>
                      <a:tailEnd type="none" w="med" len="med"/>
                    </a:lnL>
                    <a:lnR w="9525" cap="flat" cmpd="sng" algn="ctr">
                      <a:solidFill>
                        <a:srgbClr val="B4C6E7"/>
                      </a:solidFill>
                      <a:prstDash val="solid"/>
                      <a:round/>
                      <a:headEnd type="none" w="med" len="med"/>
                      <a:tailEnd type="none" w="med" len="med"/>
                    </a:lnR>
                    <a:lnT w="9525" cap="flat" cmpd="sng" algn="ctr">
                      <a:solidFill>
                        <a:srgbClr val="B4C6E7"/>
                      </a:solidFill>
                      <a:prstDash val="solid"/>
                      <a:round/>
                      <a:headEnd type="none" w="med" len="med"/>
                      <a:tailEnd type="none" w="med" len="med"/>
                    </a:lnT>
                    <a:lnB w="9525" cap="flat" cmpd="sng" algn="ctr">
                      <a:solidFill>
                        <a:srgbClr val="B4C6E7"/>
                      </a:solidFill>
                      <a:prstDash val="solid"/>
                      <a:round/>
                      <a:headEnd type="none" w="med" len="med"/>
                      <a:tailEnd type="none" w="med" len="med"/>
                    </a:lnB>
                  </a:tcPr>
                </a:tc>
                <a:extLst>
                  <a:ext uri="{0D108BD9-81ED-4DB2-BD59-A6C34878D82A}">
                    <a16:rowId xmlns:a16="http://schemas.microsoft.com/office/drawing/2014/main" val="184623727"/>
                  </a:ext>
                </a:extLst>
              </a:tr>
            </a:tbl>
          </a:graphicData>
        </a:graphic>
      </p:graphicFrame>
    </p:spTree>
    <p:extLst>
      <p:ext uri="{BB962C8B-B14F-4D97-AF65-F5344CB8AC3E}">
        <p14:creationId xmlns:p14="http://schemas.microsoft.com/office/powerpoint/2010/main" val="3928806712"/>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2.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528</TotalTime>
  <Words>1967</Words>
  <Application>Microsoft Office PowerPoint</Application>
  <PresentationFormat>Widescreen</PresentationFormat>
  <Paragraphs>582</Paragraphs>
  <Slides>29</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ＭＳ Ｐゴシック</vt:lpstr>
      <vt:lpstr>ＭＳ Ｐゴシック</vt:lpstr>
      <vt:lpstr>Arial</vt:lpstr>
      <vt:lpstr>Calibri</vt:lpstr>
      <vt:lpstr>Consolas</vt:lpstr>
      <vt:lpstr>Mangal</vt:lpstr>
      <vt:lpstr>Segoe UI</vt:lpstr>
      <vt:lpstr>Segoe UI Light</vt:lpstr>
      <vt:lpstr>Wingdings</vt:lpstr>
      <vt:lpstr>5-50002_Ignite_Breakout_Template</vt:lpstr>
      <vt:lpstr>1_WHITE TEMPLATE</vt:lpstr>
      <vt:lpstr>Marvel Studios - Secure Image Solution (MS-SIS) </vt:lpstr>
      <vt:lpstr>Agenda</vt:lpstr>
      <vt:lpstr>PowerPoint Presentation</vt:lpstr>
      <vt:lpstr>Functional Flow - MS- SIS</vt:lpstr>
      <vt:lpstr>Information Security Risks</vt:lpstr>
      <vt:lpstr>Information Security Risks</vt:lpstr>
      <vt:lpstr> IT assets at risk based on impact. </vt:lpstr>
      <vt:lpstr>PowerPoint Presentation</vt:lpstr>
      <vt:lpstr>Vulnerability Assessment </vt:lpstr>
      <vt:lpstr>Vulnerability Assessment</vt:lpstr>
      <vt:lpstr>Prioritized Risk table</vt:lpstr>
      <vt:lpstr>Security Engineering</vt:lpstr>
      <vt:lpstr>PowerPoint Presentation</vt:lpstr>
      <vt:lpstr>Security Engineering </vt:lpstr>
      <vt:lpstr>Security Requirements on MS-SIS System Boundary Diagram </vt:lpstr>
      <vt:lpstr>Trade Study For Selection of interface for external users      Trade Study For Selection of interface for photographers, sys admin </vt:lpstr>
      <vt:lpstr>Goals </vt:lpstr>
      <vt:lpstr>Guiding Principles</vt:lpstr>
      <vt:lpstr>Governance Model</vt:lpstr>
      <vt:lpstr>Management of Deployed System – IAM/RBAC </vt:lpstr>
      <vt:lpstr>PowerPoint Presentation</vt:lpstr>
      <vt:lpstr>Management of Deployed System – Security </vt:lpstr>
      <vt:lpstr>"How would you go about verifying the data you are getting for 3rd party assessment?"</vt:lpstr>
      <vt:lpstr>MS-SIS Operational Security</vt:lpstr>
      <vt:lpstr>Assurance</vt:lpstr>
      <vt:lpstr>Contingency Planning </vt:lpstr>
      <vt:lpstr>Contingency Framework </vt:lpstr>
      <vt:lpstr>Strategy Roadmap for 3 Years</vt:lpstr>
      <vt:lpstr>Q&amp;A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Marvel Studios - Secure Image Solution  (MS-SIS) </dc:title>
  <dc:creator>Aviraj Ajgekar</dc:creator>
  <cp:lastModifiedBy>Aviraj Ajgekar</cp:lastModifiedBy>
  <cp:revision>33</cp:revision>
  <dcterms:created xsi:type="dcterms:W3CDTF">2017-03-22T02:48:04Z</dcterms:created>
  <dcterms:modified xsi:type="dcterms:W3CDTF">2017-05-14T11:51:08Z</dcterms:modified>
</cp:coreProperties>
</file>